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76" r:id="rId5"/>
    <p:sldId id="277" r:id="rId6"/>
    <p:sldId id="278" r:id="rId7"/>
    <p:sldId id="286" r:id="rId8"/>
    <p:sldId id="285" r:id="rId9"/>
    <p:sldId id="284" r:id="rId10"/>
    <p:sldId id="283" r:id="rId11"/>
    <p:sldId id="282" r:id="rId12"/>
    <p:sldId id="281" r:id="rId13"/>
    <p:sldId id="280" r:id="rId14"/>
    <p:sldId id="279" r:id="rId15"/>
    <p:sldId id="274" r:id="rId16"/>
    <p:sldId id="288" r:id="rId17"/>
    <p:sldId id="287"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C199A2-EFB3-45CA-B4BA-11FFBBA22FF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152926B6-4F34-4FFD-8072-A388D7B361D3}">
      <dgm:prSet/>
      <dgm:spPr/>
      <dgm:t>
        <a:bodyPr/>
        <a:lstStyle/>
        <a:p>
          <a:pPr algn="ctr" rtl="0"/>
          <a:r>
            <a:rPr lang="kk-KZ" dirty="0" smtClean="0">
              <a:effectLst/>
              <a:latin typeface="Times New Roman"/>
              <a:ea typeface="Times New Roman"/>
            </a:rPr>
            <a:t>Қазіргі уақытта Қазақстанды әлемдік бірлестік нарықтық экономикасы бар ел ретінде таниды. Тәуелсіздікке қол жеткізген қысқа тарихи кезеңде Қазақстан жаңа алдыңғы технологияларды пайдаланып, әлемдік өркениетке ықпалдаса отырып, экономикада алға қарай үлкен қадам жасады. Еліміздің әлеуметтік-экономикалық даму келешегі анықталды. </a:t>
          </a:r>
          <a:endParaRPr lang="ru-RU" dirty="0"/>
        </a:p>
      </dgm:t>
    </dgm:pt>
    <dgm:pt modelId="{2A308FCC-8A2B-4B44-9139-EB48B92A93C1}" type="parTrans" cxnId="{BEA42542-AAFA-419A-B116-3E37D5A67038}">
      <dgm:prSet/>
      <dgm:spPr/>
      <dgm:t>
        <a:bodyPr/>
        <a:lstStyle/>
        <a:p>
          <a:endParaRPr lang="ru-RU"/>
        </a:p>
      </dgm:t>
    </dgm:pt>
    <dgm:pt modelId="{97E03F96-06A7-422B-8DB3-61764DDC5019}" type="sibTrans" cxnId="{BEA42542-AAFA-419A-B116-3E37D5A67038}">
      <dgm:prSet/>
      <dgm:spPr/>
      <dgm:t>
        <a:bodyPr/>
        <a:lstStyle/>
        <a:p>
          <a:endParaRPr lang="ru-RU"/>
        </a:p>
      </dgm:t>
    </dgm:pt>
    <dgm:pt modelId="{513EC5EA-B787-480A-B619-E3656D16AAED}" type="pres">
      <dgm:prSet presAssocID="{86C199A2-EFB3-45CA-B4BA-11FFBBA22FF6}" presName="linear" presStyleCnt="0">
        <dgm:presLayoutVars>
          <dgm:animLvl val="lvl"/>
          <dgm:resizeHandles val="exact"/>
        </dgm:presLayoutVars>
      </dgm:prSet>
      <dgm:spPr/>
      <dgm:t>
        <a:bodyPr/>
        <a:lstStyle/>
        <a:p>
          <a:endParaRPr lang="ru-RU"/>
        </a:p>
      </dgm:t>
    </dgm:pt>
    <dgm:pt modelId="{547B32B6-A9F6-491C-AE8C-6479E88FB931}" type="pres">
      <dgm:prSet presAssocID="{152926B6-4F34-4FFD-8072-A388D7B361D3}" presName="parentText" presStyleLbl="node1" presStyleIdx="0" presStyleCnt="1">
        <dgm:presLayoutVars>
          <dgm:chMax val="0"/>
          <dgm:bulletEnabled val="1"/>
        </dgm:presLayoutVars>
      </dgm:prSet>
      <dgm:spPr/>
      <dgm:t>
        <a:bodyPr/>
        <a:lstStyle/>
        <a:p>
          <a:endParaRPr lang="ru-RU"/>
        </a:p>
      </dgm:t>
    </dgm:pt>
  </dgm:ptLst>
  <dgm:cxnLst>
    <dgm:cxn modelId="{F35E90E8-863E-4051-A7E5-4FBED5292CFF}" type="presOf" srcId="{86C199A2-EFB3-45CA-B4BA-11FFBBA22FF6}" destId="{513EC5EA-B787-480A-B619-E3656D16AAED}" srcOrd="0" destOrd="0" presId="urn:microsoft.com/office/officeart/2005/8/layout/vList2"/>
    <dgm:cxn modelId="{BEA42542-AAFA-419A-B116-3E37D5A67038}" srcId="{86C199A2-EFB3-45CA-B4BA-11FFBBA22FF6}" destId="{152926B6-4F34-4FFD-8072-A388D7B361D3}" srcOrd="0" destOrd="0" parTransId="{2A308FCC-8A2B-4B44-9139-EB48B92A93C1}" sibTransId="{97E03F96-06A7-422B-8DB3-61764DDC5019}"/>
    <dgm:cxn modelId="{20C6DFA1-EBB3-445D-91FF-DB2FCEF8EEC0}" type="presOf" srcId="{152926B6-4F34-4FFD-8072-A388D7B361D3}" destId="{547B32B6-A9F6-491C-AE8C-6479E88FB931}" srcOrd="0" destOrd="0" presId="urn:microsoft.com/office/officeart/2005/8/layout/vList2"/>
    <dgm:cxn modelId="{64DA4D1A-EA42-403A-A69E-5803347DCC19}" type="presParOf" srcId="{513EC5EA-B787-480A-B619-E3656D16AAED}" destId="{547B32B6-A9F6-491C-AE8C-6479E88FB93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F3B1620-E0DF-4BF2-BE7E-9F262EF90AA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07DA0A32-5CF3-472B-B4F1-2C3082653AF7}">
      <dgm:prSet/>
      <dgm:spPr/>
      <dgm:t>
        <a:bodyPr/>
        <a:lstStyle/>
        <a:p>
          <a:pPr algn="ctr" rtl="0"/>
          <a:r>
            <a:rPr lang="ru-RU" dirty="0" smtClean="0">
              <a:latin typeface="Times New Roman" panose="02020603050405020304" pitchFamily="18" charset="0"/>
              <a:cs typeface="Times New Roman" panose="02020603050405020304" pitchFamily="18" charset="0"/>
            </a:rPr>
            <a:t>2) </a:t>
          </a:r>
          <a:r>
            <a:rPr lang="kk-KZ" dirty="0" smtClean="0">
              <a:effectLst/>
              <a:latin typeface="Times New Roman"/>
              <a:ea typeface="Times New Roman"/>
            </a:rPr>
            <a:t>ғылым және техника бойынша мемлекеттік тапсырыстарды жасау және орналастыру;</a:t>
          </a:r>
          <a:endParaRPr lang="ru-RU" dirty="0"/>
        </a:p>
      </dgm:t>
    </dgm:pt>
    <dgm:pt modelId="{F3891411-9AA3-4198-84F0-4733B67C2E40}" type="parTrans" cxnId="{134BBF19-0415-4443-8640-E25FF84E8DDB}">
      <dgm:prSet/>
      <dgm:spPr/>
      <dgm:t>
        <a:bodyPr/>
        <a:lstStyle/>
        <a:p>
          <a:endParaRPr lang="ru-RU"/>
        </a:p>
      </dgm:t>
    </dgm:pt>
    <dgm:pt modelId="{0F0C2039-C482-4715-A78A-8AB2D07CDD71}" type="sibTrans" cxnId="{134BBF19-0415-4443-8640-E25FF84E8DDB}">
      <dgm:prSet/>
      <dgm:spPr/>
      <dgm:t>
        <a:bodyPr/>
        <a:lstStyle/>
        <a:p>
          <a:endParaRPr lang="ru-RU"/>
        </a:p>
      </dgm:t>
    </dgm:pt>
    <dgm:pt modelId="{6E03E3C4-64F6-440A-BFC1-8275646CFD8C}" type="pres">
      <dgm:prSet presAssocID="{DF3B1620-E0DF-4BF2-BE7E-9F262EF90AA1}" presName="linear" presStyleCnt="0">
        <dgm:presLayoutVars>
          <dgm:animLvl val="lvl"/>
          <dgm:resizeHandles val="exact"/>
        </dgm:presLayoutVars>
      </dgm:prSet>
      <dgm:spPr/>
      <dgm:t>
        <a:bodyPr/>
        <a:lstStyle/>
        <a:p>
          <a:endParaRPr lang="ru-RU"/>
        </a:p>
      </dgm:t>
    </dgm:pt>
    <dgm:pt modelId="{17B968B1-4C5D-484C-A7B9-3EF8FBC10D4C}" type="pres">
      <dgm:prSet presAssocID="{07DA0A32-5CF3-472B-B4F1-2C3082653AF7}" presName="parentText" presStyleLbl="node1" presStyleIdx="0" presStyleCnt="1" custLinFactNeighborY="-55698">
        <dgm:presLayoutVars>
          <dgm:chMax val="0"/>
          <dgm:bulletEnabled val="1"/>
        </dgm:presLayoutVars>
      </dgm:prSet>
      <dgm:spPr/>
      <dgm:t>
        <a:bodyPr/>
        <a:lstStyle/>
        <a:p>
          <a:endParaRPr lang="ru-RU"/>
        </a:p>
      </dgm:t>
    </dgm:pt>
  </dgm:ptLst>
  <dgm:cxnLst>
    <dgm:cxn modelId="{2BC247D1-7D04-4C60-A510-2B2278B35963}" type="presOf" srcId="{07DA0A32-5CF3-472B-B4F1-2C3082653AF7}" destId="{17B968B1-4C5D-484C-A7B9-3EF8FBC10D4C}" srcOrd="0" destOrd="0" presId="urn:microsoft.com/office/officeart/2005/8/layout/vList2"/>
    <dgm:cxn modelId="{B62613FE-0865-40F2-AFF2-2BFC408806E0}" type="presOf" srcId="{DF3B1620-E0DF-4BF2-BE7E-9F262EF90AA1}" destId="{6E03E3C4-64F6-440A-BFC1-8275646CFD8C}" srcOrd="0" destOrd="0" presId="urn:microsoft.com/office/officeart/2005/8/layout/vList2"/>
    <dgm:cxn modelId="{134BBF19-0415-4443-8640-E25FF84E8DDB}" srcId="{DF3B1620-E0DF-4BF2-BE7E-9F262EF90AA1}" destId="{07DA0A32-5CF3-472B-B4F1-2C3082653AF7}" srcOrd="0" destOrd="0" parTransId="{F3891411-9AA3-4198-84F0-4733B67C2E40}" sibTransId="{0F0C2039-C482-4715-A78A-8AB2D07CDD71}"/>
    <dgm:cxn modelId="{1602364A-FDC2-44E1-A944-CBD36C537027}" type="presParOf" srcId="{6E03E3C4-64F6-440A-BFC1-8275646CFD8C}" destId="{17B968B1-4C5D-484C-A7B9-3EF8FBC10D4C}" srcOrd="0"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6D92617-1075-4D75-A2E0-4BA1F7286F7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2C0D0216-F6C9-40D4-BEF6-B6704EDE05A7}">
      <dgm:prSet/>
      <dgm:spPr/>
      <dgm:t>
        <a:bodyPr/>
        <a:lstStyle/>
        <a:p>
          <a:pPr algn="ctr" rtl="0"/>
          <a:r>
            <a:rPr lang="ru-RU" dirty="0" smtClean="0">
              <a:latin typeface="Times New Roman" panose="02020603050405020304" pitchFamily="18" charset="0"/>
              <a:cs typeface="Times New Roman" panose="02020603050405020304" pitchFamily="18" charset="0"/>
            </a:rPr>
            <a:t>3) </a:t>
          </a:r>
          <a:r>
            <a:rPr lang="kk-KZ" dirty="0" smtClean="0">
              <a:effectLst/>
              <a:latin typeface="Times New Roman"/>
              <a:ea typeface="Times New Roman"/>
            </a:rPr>
            <a:t>ғылыми және ғылыми-техникалық әрекет саласында ғылыми, ғылыми-техникалық және инновациялық әрекеттердің, кәсіпкерліктің және нарықтық инфрақұрылымның басқа да формаларын дамыту үшін қажетті экономикалық жағдайларды жасау;</a:t>
          </a:r>
          <a:endParaRPr lang="ru-RU" dirty="0">
            <a:latin typeface="Times New Roman" panose="02020603050405020304" pitchFamily="18" charset="0"/>
            <a:cs typeface="Times New Roman" panose="02020603050405020304" pitchFamily="18" charset="0"/>
          </a:endParaRPr>
        </a:p>
      </dgm:t>
    </dgm:pt>
    <dgm:pt modelId="{21FB9A74-3E0B-4D9A-A451-84094159F0D2}" type="parTrans" cxnId="{5699B340-4550-41C6-92D7-E8942957A55F}">
      <dgm:prSet/>
      <dgm:spPr/>
      <dgm:t>
        <a:bodyPr/>
        <a:lstStyle/>
        <a:p>
          <a:endParaRPr lang="ru-RU"/>
        </a:p>
      </dgm:t>
    </dgm:pt>
    <dgm:pt modelId="{BF5BCDA0-B386-4C17-BC7C-B5DF3B5B64AE}" type="sibTrans" cxnId="{5699B340-4550-41C6-92D7-E8942957A55F}">
      <dgm:prSet/>
      <dgm:spPr/>
      <dgm:t>
        <a:bodyPr/>
        <a:lstStyle/>
        <a:p>
          <a:endParaRPr lang="ru-RU"/>
        </a:p>
      </dgm:t>
    </dgm:pt>
    <dgm:pt modelId="{9E7CB436-2582-484A-86AE-E73E355E73BA}" type="pres">
      <dgm:prSet presAssocID="{D6D92617-1075-4D75-A2E0-4BA1F7286F72}" presName="linear" presStyleCnt="0">
        <dgm:presLayoutVars>
          <dgm:animLvl val="lvl"/>
          <dgm:resizeHandles val="exact"/>
        </dgm:presLayoutVars>
      </dgm:prSet>
      <dgm:spPr/>
      <dgm:t>
        <a:bodyPr/>
        <a:lstStyle/>
        <a:p>
          <a:endParaRPr lang="ru-RU"/>
        </a:p>
      </dgm:t>
    </dgm:pt>
    <dgm:pt modelId="{13B4487A-976D-4400-AD72-3AB53B294AA1}" type="pres">
      <dgm:prSet presAssocID="{2C0D0216-F6C9-40D4-BEF6-B6704EDE05A7}" presName="parentText" presStyleLbl="node1" presStyleIdx="0" presStyleCnt="1" custScaleY="12661" custLinFactNeighborX="-1207" custLinFactNeighborY="-7275">
        <dgm:presLayoutVars>
          <dgm:chMax val="0"/>
          <dgm:bulletEnabled val="1"/>
        </dgm:presLayoutVars>
      </dgm:prSet>
      <dgm:spPr/>
      <dgm:t>
        <a:bodyPr/>
        <a:lstStyle/>
        <a:p>
          <a:endParaRPr lang="ru-RU"/>
        </a:p>
      </dgm:t>
    </dgm:pt>
  </dgm:ptLst>
  <dgm:cxnLst>
    <dgm:cxn modelId="{E892C345-0B27-4D93-A230-A9FD6113921D}" type="presOf" srcId="{2C0D0216-F6C9-40D4-BEF6-B6704EDE05A7}" destId="{13B4487A-976D-4400-AD72-3AB53B294AA1}" srcOrd="0" destOrd="0" presId="urn:microsoft.com/office/officeart/2005/8/layout/vList2"/>
    <dgm:cxn modelId="{A497EBB9-10D9-47EB-87DD-107019D88E04}" type="presOf" srcId="{D6D92617-1075-4D75-A2E0-4BA1F7286F72}" destId="{9E7CB436-2582-484A-86AE-E73E355E73BA}" srcOrd="0" destOrd="0" presId="urn:microsoft.com/office/officeart/2005/8/layout/vList2"/>
    <dgm:cxn modelId="{5699B340-4550-41C6-92D7-E8942957A55F}" srcId="{D6D92617-1075-4D75-A2E0-4BA1F7286F72}" destId="{2C0D0216-F6C9-40D4-BEF6-B6704EDE05A7}" srcOrd="0" destOrd="0" parTransId="{21FB9A74-3E0B-4D9A-A451-84094159F0D2}" sibTransId="{BF5BCDA0-B386-4C17-BC7C-B5DF3B5B64AE}"/>
    <dgm:cxn modelId="{C34D0BF4-98F0-49ED-8BE4-5B6C57377DFC}" type="presParOf" srcId="{9E7CB436-2582-484A-86AE-E73E355E73BA}" destId="{13B4487A-976D-4400-AD72-3AB53B294AA1}" srcOrd="0" destOrd="0" presId="urn:microsoft.com/office/officeart/2005/8/layout/vList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65B6FB4-EA5F-4A22-BE62-6101D205DBF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B907D534-B9A9-4AB4-97F0-90F4F49A8B0D}">
      <dgm:prSet custT="1"/>
      <dgm:spPr/>
      <dgm:t>
        <a:bodyPr/>
        <a:lstStyle/>
        <a:p>
          <a:pPr algn="ctr" rtl="0"/>
          <a:r>
            <a:rPr lang="ru-RU" sz="1600" dirty="0" smtClean="0">
              <a:latin typeface="Times New Roman" panose="02020603050405020304" pitchFamily="18" charset="0"/>
              <a:cs typeface="Times New Roman" panose="02020603050405020304" pitchFamily="18" charset="0"/>
            </a:rPr>
            <a:t>4) </a:t>
          </a:r>
          <a:r>
            <a:rPr lang="kk-KZ" sz="1600" dirty="0" smtClean="0">
              <a:effectLst/>
              <a:latin typeface="Times New Roman"/>
              <a:ea typeface="Times New Roman"/>
            </a:rPr>
            <a:t>Қазақстан Республикасының ұлттық артықшылықтарын жүзеге асыруды қамтамасыз ететін деңгейде мемлекеттік бюджеттен ғылыми зерттеулерді қаржыландыру және басқа дереккөздерден ғылыми зерттемелерді жүзеге асыруға атсалысу;</a:t>
          </a:r>
          <a:endParaRPr lang="ru-RU" sz="1600" dirty="0">
            <a:latin typeface="Times New Roman" panose="02020603050405020304" pitchFamily="18" charset="0"/>
            <a:cs typeface="Times New Roman" panose="02020603050405020304" pitchFamily="18" charset="0"/>
          </a:endParaRPr>
        </a:p>
      </dgm:t>
    </dgm:pt>
    <dgm:pt modelId="{D92BD33E-7D1C-4392-8692-0C5A8C91C0E7}" type="parTrans" cxnId="{DDE68659-9518-41C9-B8E4-3C9A3EF4D053}">
      <dgm:prSet/>
      <dgm:spPr/>
      <dgm:t>
        <a:bodyPr/>
        <a:lstStyle/>
        <a:p>
          <a:endParaRPr lang="ru-RU"/>
        </a:p>
      </dgm:t>
    </dgm:pt>
    <dgm:pt modelId="{46F6979E-FF4B-4E93-BDDB-21C3025C28DD}" type="sibTrans" cxnId="{DDE68659-9518-41C9-B8E4-3C9A3EF4D053}">
      <dgm:prSet/>
      <dgm:spPr/>
      <dgm:t>
        <a:bodyPr/>
        <a:lstStyle/>
        <a:p>
          <a:endParaRPr lang="ru-RU"/>
        </a:p>
      </dgm:t>
    </dgm:pt>
    <dgm:pt modelId="{BCF1C23B-7313-4E57-A024-970050AC984C}" type="pres">
      <dgm:prSet presAssocID="{765B6FB4-EA5F-4A22-BE62-6101D205DBFA}" presName="linear" presStyleCnt="0">
        <dgm:presLayoutVars>
          <dgm:animLvl val="lvl"/>
          <dgm:resizeHandles val="exact"/>
        </dgm:presLayoutVars>
      </dgm:prSet>
      <dgm:spPr/>
      <dgm:t>
        <a:bodyPr/>
        <a:lstStyle/>
        <a:p>
          <a:endParaRPr lang="ru-RU"/>
        </a:p>
      </dgm:t>
    </dgm:pt>
    <dgm:pt modelId="{239103FC-8858-4896-B3A3-29C50764743D}" type="pres">
      <dgm:prSet presAssocID="{B907D534-B9A9-4AB4-97F0-90F4F49A8B0D}" presName="parentText" presStyleLbl="node1" presStyleIdx="0" presStyleCnt="1" custScaleY="111835" custLinFactNeighborY="7501">
        <dgm:presLayoutVars>
          <dgm:chMax val="0"/>
          <dgm:bulletEnabled val="1"/>
        </dgm:presLayoutVars>
      </dgm:prSet>
      <dgm:spPr/>
      <dgm:t>
        <a:bodyPr/>
        <a:lstStyle/>
        <a:p>
          <a:endParaRPr lang="ru-RU"/>
        </a:p>
      </dgm:t>
    </dgm:pt>
  </dgm:ptLst>
  <dgm:cxnLst>
    <dgm:cxn modelId="{DDE68659-9518-41C9-B8E4-3C9A3EF4D053}" srcId="{765B6FB4-EA5F-4A22-BE62-6101D205DBFA}" destId="{B907D534-B9A9-4AB4-97F0-90F4F49A8B0D}" srcOrd="0" destOrd="0" parTransId="{D92BD33E-7D1C-4392-8692-0C5A8C91C0E7}" sibTransId="{46F6979E-FF4B-4E93-BDDB-21C3025C28DD}"/>
    <dgm:cxn modelId="{2A3CE176-D872-4C47-B201-FEBF817CAE0F}" type="presOf" srcId="{765B6FB4-EA5F-4A22-BE62-6101D205DBFA}" destId="{BCF1C23B-7313-4E57-A024-970050AC984C}" srcOrd="0" destOrd="0" presId="urn:microsoft.com/office/officeart/2005/8/layout/vList2"/>
    <dgm:cxn modelId="{EF12BD89-DC35-43BC-89B0-C559D228C699}" type="presOf" srcId="{B907D534-B9A9-4AB4-97F0-90F4F49A8B0D}" destId="{239103FC-8858-4896-B3A3-29C50764743D}" srcOrd="0" destOrd="0" presId="urn:microsoft.com/office/officeart/2005/8/layout/vList2"/>
    <dgm:cxn modelId="{2448B0A2-6831-456E-A878-31C8FD2FD91F}" type="presParOf" srcId="{BCF1C23B-7313-4E57-A024-970050AC984C}" destId="{239103FC-8858-4896-B3A3-29C50764743D}" srcOrd="0" destOrd="0" presId="urn:microsoft.com/office/officeart/2005/8/layout/vList2"/>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1883643-B77C-400D-AED7-C9C7FFCE966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6D54EF68-22CA-4CE6-A9B2-3EE6E64C8A48}">
      <dgm:prSet/>
      <dgm:spPr/>
      <dgm:t>
        <a:bodyPr/>
        <a:lstStyle/>
        <a:p>
          <a:pPr algn="ctr" rtl="0"/>
          <a:r>
            <a:rPr lang="ru-RU" dirty="0" smtClean="0">
              <a:latin typeface="Times New Roman" panose="02020603050405020304" pitchFamily="18" charset="0"/>
              <a:cs typeface="Times New Roman" panose="02020603050405020304" pitchFamily="18" charset="0"/>
            </a:rPr>
            <a:t>5) </a:t>
          </a:r>
          <a:r>
            <a:rPr lang="kk-KZ" dirty="0" smtClean="0">
              <a:effectLst/>
              <a:latin typeface="Times New Roman"/>
              <a:ea typeface="Times New Roman"/>
            </a:rPr>
            <a:t>ғылымның, ғылыми-техникалық зерттеулердің, өндірістің және білімнің ықпалдасуы;</a:t>
          </a:r>
          <a:endParaRPr lang="ru-RU" dirty="0">
            <a:latin typeface="Times New Roman" panose="02020603050405020304" pitchFamily="18" charset="0"/>
            <a:cs typeface="Times New Roman" panose="02020603050405020304" pitchFamily="18" charset="0"/>
          </a:endParaRPr>
        </a:p>
      </dgm:t>
    </dgm:pt>
    <dgm:pt modelId="{A4404C1A-C9B3-472D-8616-8B0D5FDB1A84}" type="parTrans" cxnId="{57ADB7BF-962C-4627-9C64-7EF1DB4A82B6}">
      <dgm:prSet/>
      <dgm:spPr/>
      <dgm:t>
        <a:bodyPr/>
        <a:lstStyle/>
        <a:p>
          <a:endParaRPr lang="ru-RU"/>
        </a:p>
      </dgm:t>
    </dgm:pt>
    <dgm:pt modelId="{B43BF33B-6D3D-4836-9FF1-1FDFBBC1A357}" type="sibTrans" cxnId="{57ADB7BF-962C-4627-9C64-7EF1DB4A82B6}">
      <dgm:prSet/>
      <dgm:spPr/>
      <dgm:t>
        <a:bodyPr/>
        <a:lstStyle/>
        <a:p>
          <a:endParaRPr lang="ru-RU"/>
        </a:p>
      </dgm:t>
    </dgm:pt>
    <dgm:pt modelId="{00A295E8-6F90-4529-AA92-F9A06800295B}" type="pres">
      <dgm:prSet presAssocID="{F1883643-B77C-400D-AED7-C9C7FFCE9663}" presName="linear" presStyleCnt="0">
        <dgm:presLayoutVars>
          <dgm:animLvl val="lvl"/>
          <dgm:resizeHandles val="exact"/>
        </dgm:presLayoutVars>
      </dgm:prSet>
      <dgm:spPr/>
      <dgm:t>
        <a:bodyPr/>
        <a:lstStyle/>
        <a:p>
          <a:endParaRPr lang="ru-RU"/>
        </a:p>
      </dgm:t>
    </dgm:pt>
    <dgm:pt modelId="{F32DAB34-C873-4DA3-B826-21101B9E1BC5}" type="pres">
      <dgm:prSet presAssocID="{6D54EF68-22CA-4CE6-A9B2-3EE6E64C8A48}" presName="parentText" presStyleLbl="node1" presStyleIdx="0" presStyleCnt="1">
        <dgm:presLayoutVars>
          <dgm:chMax val="0"/>
          <dgm:bulletEnabled val="1"/>
        </dgm:presLayoutVars>
      </dgm:prSet>
      <dgm:spPr/>
      <dgm:t>
        <a:bodyPr/>
        <a:lstStyle/>
        <a:p>
          <a:endParaRPr lang="ru-RU"/>
        </a:p>
      </dgm:t>
    </dgm:pt>
  </dgm:ptLst>
  <dgm:cxnLst>
    <dgm:cxn modelId="{5346482C-563A-43D0-95DE-51B2304B225B}" type="presOf" srcId="{F1883643-B77C-400D-AED7-C9C7FFCE9663}" destId="{00A295E8-6F90-4529-AA92-F9A06800295B}" srcOrd="0" destOrd="0" presId="urn:microsoft.com/office/officeart/2005/8/layout/vList2"/>
    <dgm:cxn modelId="{11D577F7-8889-40ED-91D8-D835098CF72E}" type="presOf" srcId="{6D54EF68-22CA-4CE6-A9B2-3EE6E64C8A48}" destId="{F32DAB34-C873-4DA3-B826-21101B9E1BC5}" srcOrd="0" destOrd="0" presId="urn:microsoft.com/office/officeart/2005/8/layout/vList2"/>
    <dgm:cxn modelId="{57ADB7BF-962C-4627-9C64-7EF1DB4A82B6}" srcId="{F1883643-B77C-400D-AED7-C9C7FFCE9663}" destId="{6D54EF68-22CA-4CE6-A9B2-3EE6E64C8A48}" srcOrd="0" destOrd="0" parTransId="{A4404C1A-C9B3-472D-8616-8B0D5FDB1A84}" sibTransId="{B43BF33B-6D3D-4836-9FF1-1FDFBBC1A357}"/>
    <dgm:cxn modelId="{F1B8B660-89DA-4C41-BAA9-C88C99D990D3}" type="presParOf" srcId="{00A295E8-6F90-4529-AA92-F9A06800295B}" destId="{F32DAB34-C873-4DA3-B826-21101B9E1BC5}" srcOrd="0" destOrd="0" presId="urn:microsoft.com/office/officeart/2005/8/layout/vList2"/>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F20B4BD-3800-40C6-B4BE-678DF25506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7F4B8AC0-E46A-4755-9A73-AE24614D5534}">
      <dgm:prSet/>
      <dgm:spPr/>
      <dgm:t>
        <a:bodyPr/>
        <a:lstStyle/>
        <a:p>
          <a:pPr algn="ctr" rtl="0"/>
          <a:r>
            <a:rPr lang="ru-RU" dirty="0" smtClean="0">
              <a:latin typeface="Times New Roman" panose="02020603050405020304" pitchFamily="18" charset="0"/>
              <a:cs typeface="Times New Roman" panose="02020603050405020304" pitchFamily="18" charset="0"/>
            </a:rPr>
            <a:t>6) </a:t>
          </a:r>
          <a:r>
            <a:rPr lang="kk-KZ" dirty="0" smtClean="0">
              <a:effectLst/>
              <a:latin typeface="Times New Roman"/>
              <a:ea typeface="Times New Roman"/>
            </a:rPr>
            <a:t>ғылымның және ғылыми-техникалық әрекеттің ең басым бағыттары бойынша жоғары білікті кадрларды дайындау;</a:t>
          </a:r>
          <a:endParaRPr lang="ru-RU" dirty="0">
            <a:latin typeface="Times New Roman" panose="02020603050405020304" pitchFamily="18" charset="0"/>
            <a:cs typeface="Times New Roman" panose="02020603050405020304" pitchFamily="18" charset="0"/>
          </a:endParaRPr>
        </a:p>
      </dgm:t>
    </dgm:pt>
    <dgm:pt modelId="{087BBAB8-5A5F-4469-A4BC-AFC48645CBFB}" type="parTrans" cxnId="{73C6D711-3447-4B6C-AB6F-AA7D2A0256CB}">
      <dgm:prSet/>
      <dgm:spPr/>
      <dgm:t>
        <a:bodyPr/>
        <a:lstStyle/>
        <a:p>
          <a:endParaRPr lang="ru-RU"/>
        </a:p>
      </dgm:t>
    </dgm:pt>
    <dgm:pt modelId="{B54E351F-D620-4C5E-BCBC-5EDB45ED85E6}" type="sibTrans" cxnId="{73C6D711-3447-4B6C-AB6F-AA7D2A0256CB}">
      <dgm:prSet/>
      <dgm:spPr/>
      <dgm:t>
        <a:bodyPr/>
        <a:lstStyle/>
        <a:p>
          <a:endParaRPr lang="ru-RU"/>
        </a:p>
      </dgm:t>
    </dgm:pt>
    <dgm:pt modelId="{80A4B8AF-419E-4807-9DEB-426B671A025E}" type="pres">
      <dgm:prSet presAssocID="{4F20B4BD-3800-40C6-B4BE-678DF2550651}" presName="linear" presStyleCnt="0">
        <dgm:presLayoutVars>
          <dgm:animLvl val="lvl"/>
          <dgm:resizeHandles val="exact"/>
        </dgm:presLayoutVars>
      </dgm:prSet>
      <dgm:spPr/>
      <dgm:t>
        <a:bodyPr/>
        <a:lstStyle/>
        <a:p>
          <a:endParaRPr lang="ru-RU"/>
        </a:p>
      </dgm:t>
    </dgm:pt>
    <dgm:pt modelId="{8B2D1A11-A73F-405D-99B4-6A3156628C7D}" type="pres">
      <dgm:prSet presAssocID="{7F4B8AC0-E46A-4755-9A73-AE24614D5534}" presName="parentText" presStyleLbl="node1" presStyleIdx="0" presStyleCnt="1">
        <dgm:presLayoutVars>
          <dgm:chMax val="0"/>
          <dgm:bulletEnabled val="1"/>
        </dgm:presLayoutVars>
      </dgm:prSet>
      <dgm:spPr/>
      <dgm:t>
        <a:bodyPr/>
        <a:lstStyle/>
        <a:p>
          <a:endParaRPr lang="ru-RU"/>
        </a:p>
      </dgm:t>
    </dgm:pt>
  </dgm:ptLst>
  <dgm:cxnLst>
    <dgm:cxn modelId="{DFB9397D-B7F2-47A3-8E75-DDFEAB940E41}" type="presOf" srcId="{4F20B4BD-3800-40C6-B4BE-678DF2550651}" destId="{80A4B8AF-419E-4807-9DEB-426B671A025E}" srcOrd="0" destOrd="0" presId="urn:microsoft.com/office/officeart/2005/8/layout/vList2"/>
    <dgm:cxn modelId="{73C6D711-3447-4B6C-AB6F-AA7D2A0256CB}" srcId="{4F20B4BD-3800-40C6-B4BE-678DF2550651}" destId="{7F4B8AC0-E46A-4755-9A73-AE24614D5534}" srcOrd="0" destOrd="0" parTransId="{087BBAB8-5A5F-4469-A4BC-AFC48645CBFB}" sibTransId="{B54E351F-D620-4C5E-BCBC-5EDB45ED85E6}"/>
    <dgm:cxn modelId="{1CC8C5E1-BE76-451A-89AD-8386B077318C}" type="presOf" srcId="{7F4B8AC0-E46A-4755-9A73-AE24614D5534}" destId="{8B2D1A11-A73F-405D-99B4-6A3156628C7D}" srcOrd="0" destOrd="0" presId="urn:microsoft.com/office/officeart/2005/8/layout/vList2"/>
    <dgm:cxn modelId="{515A21EB-565C-471F-BE07-A1F172821861}" type="presParOf" srcId="{80A4B8AF-419E-4807-9DEB-426B671A025E}" destId="{8B2D1A11-A73F-405D-99B4-6A3156628C7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CC0B406-36E4-42B0-8D7C-50604FBDE22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0E653B00-87F1-4D50-B9D2-9F6083996EC5}">
      <dgm:prSet/>
      <dgm:spPr/>
      <dgm:t>
        <a:bodyPr/>
        <a:lstStyle/>
        <a:p>
          <a:pPr algn="ctr" rtl="0"/>
          <a:r>
            <a:rPr lang="ru-RU" dirty="0" smtClean="0">
              <a:latin typeface="Times New Roman" panose="02020603050405020304" pitchFamily="18" charset="0"/>
              <a:cs typeface="Times New Roman" panose="02020603050405020304" pitchFamily="18" charset="0"/>
            </a:rPr>
            <a:t>7) </a:t>
          </a:r>
          <a:r>
            <a:rPr lang="kk-KZ" dirty="0" smtClean="0">
              <a:effectLst/>
              <a:latin typeface="Times New Roman"/>
              <a:ea typeface="Times New Roman"/>
            </a:rPr>
            <a:t>ғылымды ұйымдастырудың және басқарудың демократиялық формаларын дамыту, сонымен қатар, ғылыми-техникалық саясатты қалыптастырудағы және жүзеге асырудағы  мемлекеттік органдардың, ғылыми ұйымдардың және ғылыми қоғамдастықтың өзара әрекеттестігін іске асыру;</a:t>
          </a:r>
          <a:endParaRPr lang="ru-RU" dirty="0">
            <a:latin typeface="Times New Roman" panose="02020603050405020304" pitchFamily="18" charset="0"/>
            <a:cs typeface="Times New Roman" panose="02020603050405020304" pitchFamily="18" charset="0"/>
          </a:endParaRPr>
        </a:p>
      </dgm:t>
    </dgm:pt>
    <dgm:pt modelId="{633BA951-42D2-4F4B-B544-74A76A1ECAD7}" type="parTrans" cxnId="{61C5BA24-9224-451F-9A2D-58106C2C107A}">
      <dgm:prSet/>
      <dgm:spPr/>
      <dgm:t>
        <a:bodyPr/>
        <a:lstStyle/>
        <a:p>
          <a:endParaRPr lang="ru-RU"/>
        </a:p>
      </dgm:t>
    </dgm:pt>
    <dgm:pt modelId="{C28770DC-E920-4A76-A381-607164CF163F}" type="sibTrans" cxnId="{61C5BA24-9224-451F-9A2D-58106C2C107A}">
      <dgm:prSet/>
      <dgm:spPr/>
      <dgm:t>
        <a:bodyPr/>
        <a:lstStyle/>
        <a:p>
          <a:endParaRPr lang="ru-RU"/>
        </a:p>
      </dgm:t>
    </dgm:pt>
    <dgm:pt modelId="{07EC4BED-B155-4DF7-9C8A-57FA2A67BD46}" type="pres">
      <dgm:prSet presAssocID="{FCC0B406-36E4-42B0-8D7C-50604FBDE228}" presName="linear" presStyleCnt="0">
        <dgm:presLayoutVars>
          <dgm:animLvl val="lvl"/>
          <dgm:resizeHandles val="exact"/>
        </dgm:presLayoutVars>
      </dgm:prSet>
      <dgm:spPr/>
      <dgm:t>
        <a:bodyPr/>
        <a:lstStyle/>
        <a:p>
          <a:endParaRPr lang="ru-RU"/>
        </a:p>
      </dgm:t>
    </dgm:pt>
    <dgm:pt modelId="{B124D006-528A-4FDC-AD6E-C366E060F9BA}" type="pres">
      <dgm:prSet presAssocID="{0E653B00-87F1-4D50-B9D2-9F6083996EC5}" presName="parentText" presStyleLbl="node1" presStyleIdx="0" presStyleCnt="1" custScaleY="112739" custLinFactNeighborX="285" custLinFactNeighborY="-49911">
        <dgm:presLayoutVars>
          <dgm:chMax val="0"/>
          <dgm:bulletEnabled val="1"/>
        </dgm:presLayoutVars>
      </dgm:prSet>
      <dgm:spPr/>
      <dgm:t>
        <a:bodyPr/>
        <a:lstStyle/>
        <a:p>
          <a:endParaRPr lang="ru-RU"/>
        </a:p>
      </dgm:t>
    </dgm:pt>
  </dgm:ptLst>
  <dgm:cxnLst>
    <dgm:cxn modelId="{61C5BA24-9224-451F-9A2D-58106C2C107A}" srcId="{FCC0B406-36E4-42B0-8D7C-50604FBDE228}" destId="{0E653B00-87F1-4D50-B9D2-9F6083996EC5}" srcOrd="0" destOrd="0" parTransId="{633BA951-42D2-4F4B-B544-74A76A1ECAD7}" sibTransId="{C28770DC-E920-4A76-A381-607164CF163F}"/>
    <dgm:cxn modelId="{7AFA3E02-B3A4-4651-8045-0639DFB24092}" type="presOf" srcId="{0E653B00-87F1-4D50-B9D2-9F6083996EC5}" destId="{B124D006-528A-4FDC-AD6E-C366E060F9BA}" srcOrd="0" destOrd="0" presId="urn:microsoft.com/office/officeart/2005/8/layout/vList2"/>
    <dgm:cxn modelId="{B08F915A-E0F6-4169-ADCB-B6B2234C7372}" type="presOf" srcId="{FCC0B406-36E4-42B0-8D7C-50604FBDE228}" destId="{07EC4BED-B155-4DF7-9C8A-57FA2A67BD46}" srcOrd="0" destOrd="0" presId="urn:microsoft.com/office/officeart/2005/8/layout/vList2"/>
    <dgm:cxn modelId="{DBE7B259-D308-461C-8297-261C0F3C73C2}" type="presParOf" srcId="{07EC4BED-B155-4DF7-9C8A-57FA2A67BD46}" destId="{B124D006-528A-4FDC-AD6E-C366E060F9BA}"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BDFA214-2415-4E6C-9887-45A65317591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BBD0951A-F227-4CBB-8543-9928B983F01B}">
      <dgm:prSet/>
      <dgm:spPr/>
      <dgm:t>
        <a:bodyPr/>
        <a:lstStyle/>
        <a:p>
          <a:pPr rtl="0"/>
          <a:r>
            <a:rPr lang="ru-RU" dirty="0" smtClean="0">
              <a:latin typeface="Times New Roman" panose="02020603050405020304" pitchFamily="18" charset="0"/>
              <a:cs typeface="Times New Roman" panose="02020603050405020304" pitchFamily="18" charset="0"/>
            </a:rPr>
            <a:t>8) </a:t>
          </a:r>
          <a:r>
            <a:rPr lang="kk-KZ" dirty="0" smtClean="0">
              <a:effectLst/>
              <a:latin typeface="Times New Roman"/>
              <a:ea typeface="Times New Roman"/>
            </a:rPr>
            <a:t>экологиялық қауіпсіздік талаптарын есептеу;</a:t>
          </a:r>
          <a:endParaRPr lang="ru-RU" dirty="0">
            <a:latin typeface="Times New Roman" panose="02020603050405020304" pitchFamily="18" charset="0"/>
            <a:cs typeface="Times New Roman" panose="02020603050405020304" pitchFamily="18" charset="0"/>
          </a:endParaRPr>
        </a:p>
      </dgm:t>
    </dgm:pt>
    <dgm:pt modelId="{BE9869C6-2607-42DA-8D97-654300AAD210}" type="parTrans" cxnId="{EEB02270-DA3B-4CDD-975E-1A99A5C14210}">
      <dgm:prSet/>
      <dgm:spPr/>
      <dgm:t>
        <a:bodyPr/>
        <a:lstStyle/>
        <a:p>
          <a:endParaRPr lang="ru-RU"/>
        </a:p>
      </dgm:t>
    </dgm:pt>
    <dgm:pt modelId="{F3238A7F-E517-486F-B01B-EFCEC15D7E99}" type="sibTrans" cxnId="{EEB02270-DA3B-4CDD-975E-1A99A5C14210}">
      <dgm:prSet/>
      <dgm:spPr/>
      <dgm:t>
        <a:bodyPr/>
        <a:lstStyle/>
        <a:p>
          <a:endParaRPr lang="ru-RU"/>
        </a:p>
      </dgm:t>
    </dgm:pt>
    <dgm:pt modelId="{E1DFA63F-02C8-4505-8A9D-DC5BE8D366ED}" type="pres">
      <dgm:prSet presAssocID="{8BDFA214-2415-4E6C-9887-45A653175914}" presName="linear" presStyleCnt="0">
        <dgm:presLayoutVars>
          <dgm:animLvl val="lvl"/>
          <dgm:resizeHandles val="exact"/>
        </dgm:presLayoutVars>
      </dgm:prSet>
      <dgm:spPr/>
      <dgm:t>
        <a:bodyPr/>
        <a:lstStyle/>
        <a:p>
          <a:endParaRPr lang="ru-RU"/>
        </a:p>
      </dgm:t>
    </dgm:pt>
    <dgm:pt modelId="{E93B9755-3D19-4C6C-9A1F-BD0819FE2B61}" type="pres">
      <dgm:prSet presAssocID="{BBD0951A-F227-4CBB-8543-9928B983F01B}" presName="parentText" presStyleLbl="node1" presStyleIdx="0" presStyleCnt="1" custLinFactNeighborY="44225">
        <dgm:presLayoutVars>
          <dgm:chMax val="0"/>
          <dgm:bulletEnabled val="1"/>
        </dgm:presLayoutVars>
      </dgm:prSet>
      <dgm:spPr/>
      <dgm:t>
        <a:bodyPr/>
        <a:lstStyle/>
        <a:p>
          <a:endParaRPr lang="ru-RU"/>
        </a:p>
      </dgm:t>
    </dgm:pt>
  </dgm:ptLst>
  <dgm:cxnLst>
    <dgm:cxn modelId="{20F24339-F200-407E-96C3-BC0357B3C18D}" type="presOf" srcId="{8BDFA214-2415-4E6C-9887-45A653175914}" destId="{E1DFA63F-02C8-4505-8A9D-DC5BE8D366ED}" srcOrd="0" destOrd="0" presId="urn:microsoft.com/office/officeart/2005/8/layout/vList2"/>
    <dgm:cxn modelId="{EEB02270-DA3B-4CDD-975E-1A99A5C14210}" srcId="{8BDFA214-2415-4E6C-9887-45A653175914}" destId="{BBD0951A-F227-4CBB-8543-9928B983F01B}" srcOrd="0" destOrd="0" parTransId="{BE9869C6-2607-42DA-8D97-654300AAD210}" sibTransId="{F3238A7F-E517-486F-B01B-EFCEC15D7E99}"/>
    <dgm:cxn modelId="{C63481A7-083F-4DFA-840E-3AC21D425A70}" type="presOf" srcId="{BBD0951A-F227-4CBB-8543-9928B983F01B}" destId="{E93B9755-3D19-4C6C-9A1F-BD0819FE2B61}" srcOrd="0" destOrd="0" presId="urn:microsoft.com/office/officeart/2005/8/layout/vList2"/>
    <dgm:cxn modelId="{9AB9A6B8-DA15-49FA-A617-DC5773165FFB}" type="presParOf" srcId="{E1DFA63F-02C8-4505-8A9D-DC5BE8D366ED}" destId="{E93B9755-3D19-4C6C-9A1F-BD0819FE2B61}" srcOrd="0"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C63B9E9-3606-4E81-815F-DE7FD6EF85E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AFCB9CCB-43DF-4167-8129-FCA470F91DEE}">
      <dgm:prSet/>
      <dgm:spPr/>
      <dgm:t>
        <a:bodyPr/>
        <a:lstStyle/>
        <a:p>
          <a:pPr algn="ctr" rtl="0"/>
          <a:r>
            <a:rPr lang="ru-RU" dirty="0" smtClean="0">
              <a:latin typeface="Times New Roman" panose="02020603050405020304" pitchFamily="18" charset="0"/>
              <a:cs typeface="Times New Roman" panose="02020603050405020304" pitchFamily="18" charset="0"/>
            </a:rPr>
            <a:t>9) </a:t>
          </a:r>
          <a:r>
            <a:rPr lang="kk-KZ" dirty="0" smtClean="0">
              <a:effectLst/>
              <a:latin typeface="Times New Roman"/>
              <a:ea typeface="Times New Roman"/>
            </a:rPr>
            <a:t>халықаралық ғылыми және ғылыми-техникалық ынтымақтастықты дамыту;</a:t>
          </a:r>
          <a:endParaRPr lang="ru-RU" dirty="0">
            <a:latin typeface="Times New Roman" panose="02020603050405020304" pitchFamily="18" charset="0"/>
            <a:cs typeface="Times New Roman" panose="02020603050405020304" pitchFamily="18" charset="0"/>
          </a:endParaRPr>
        </a:p>
      </dgm:t>
    </dgm:pt>
    <dgm:pt modelId="{B179EF8F-AEFB-4E2A-B40F-00939B9A46C9}" type="parTrans" cxnId="{2F0EC517-4AE8-4AAC-9A9B-76D22BBE888D}">
      <dgm:prSet/>
      <dgm:spPr/>
      <dgm:t>
        <a:bodyPr/>
        <a:lstStyle/>
        <a:p>
          <a:endParaRPr lang="ru-RU"/>
        </a:p>
      </dgm:t>
    </dgm:pt>
    <dgm:pt modelId="{A9E26D99-F3B1-4E14-87A0-E479F3AF1767}" type="sibTrans" cxnId="{2F0EC517-4AE8-4AAC-9A9B-76D22BBE888D}">
      <dgm:prSet/>
      <dgm:spPr/>
      <dgm:t>
        <a:bodyPr/>
        <a:lstStyle/>
        <a:p>
          <a:endParaRPr lang="ru-RU"/>
        </a:p>
      </dgm:t>
    </dgm:pt>
    <dgm:pt modelId="{484E8426-E0E7-41C8-A2C5-B1E58A2F3EC0}" type="pres">
      <dgm:prSet presAssocID="{2C63B9E9-3606-4E81-815F-DE7FD6EF85EF}" presName="linear" presStyleCnt="0">
        <dgm:presLayoutVars>
          <dgm:animLvl val="lvl"/>
          <dgm:resizeHandles val="exact"/>
        </dgm:presLayoutVars>
      </dgm:prSet>
      <dgm:spPr/>
      <dgm:t>
        <a:bodyPr/>
        <a:lstStyle/>
        <a:p>
          <a:endParaRPr lang="ru-RU"/>
        </a:p>
      </dgm:t>
    </dgm:pt>
    <dgm:pt modelId="{0690A3D1-B24E-49E3-9138-42C810943BF0}" type="pres">
      <dgm:prSet presAssocID="{AFCB9CCB-43DF-4167-8129-FCA470F91DEE}" presName="parentText" presStyleLbl="node1" presStyleIdx="0" presStyleCnt="1" custLinFactNeighborX="206" custLinFactNeighborY="38344">
        <dgm:presLayoutVars>
          <dgm:chMax val="0"/>
          <dgm:bulletEnabled val="1"/>
        </dgm:presLayoutVars>
      </dgm:prSet>
      <dgm:spPr/>
      <dgm:t>
        <a:bodyPr/>
        <a:lstStyle/>
        <a:p>
          <a:endParaRPr lang="ru-RU"/>
        </a:p>
      </dgm:t>
    </dgm:pt>
  </dgm:ptLst>
  <dgm:cxnLst>
    <dgm:cxn modelId="{310CA7FE-A043-4C29-B309-C0004F655858}" type="presOf" srcId="{2C63B9E9-3606-4E81-815F-DE7FD6EF85EF}" destId="{484E8426-E0E7-41C8-A2C5-B1E58A2F3EC0}" srcOrd="0" destOrd="0" presId="urn:microsoft.com/office/officeart/2005/8/layout/vList2"/>
    <dgm:cxn modelId="{D473AE14-7B9C-475E-B848-18BB4D4EC5B1}" type="presOf" srcId="{AFCB9CCB-43DF-4167-8129-FCA470F91DEE}" destId="{0690A3D1-B24E-49E3-9138-42C810943BF0}" srcOrd="0" destOrd="0" presId="urn:microsoft.com/office/officeart/2005/8/layout/vList2"/>
    <dgm:cxn modelId="{2F0EC517-4AE8-4AAC-9A9B-76D22BBE888D}" srcId="{2C63B9E9-3606-4E81-815F-DE7FD6EF85EF}" destId="{AFCB9CCB-43DF-4167-8129-FCA470F91DEE}" srcOrd="0" destOrd="0" parTransId="{B179EF8F-AEFB-4E2A-B40F-00939B9A46C9}" sibTransId="{A9E26D99-F3B1-4E14-87A0-E479F3AF1767}"/>
    <dgm:cxn modelId="{D3AF629D-06A9-459B-94C8-BF37A7059602}" type="presParOf" srcId="{484E8426-E0E7-41C8-A2C5-B1E58A2F3EC0}" destId="{0690A3D1-B24E-49E3-9138-42C810943BF0}" srcOrd="0" destOrd="0" presId="urn:microsoft.com/office/officeart/2005/8/layout/vList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C3319B5-549F-4C0F-9A96-285B8273E6C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022F0E35-6E73-4EAF-9D72-498444FD1DDA}">
      <dgm:prSet custT="1"/>
      <dgm:spPr/>
      <dgm:t>
        <a:bodyPr/>
        <a:lstStyle/>
        <a:p>
          <a:pPr algn="ctr" rtl="0"/>
          <a:r>
            <a:rPr lang="ru-RU" sz="2400" dirty="0" smtClean="0">
              <a:latin typeface="Times New Roman" panose="02020603050405020304" pitchFamily="18" charset="0"/>
              <a:cs typeface="Times New Roman" panose="02020603050405020304" pitchFamily="18" charset="0"/>
            </a:rPr>
            <a:t>10) </a:t>
          </a:r>
          <a:r>
            <a:rPr lang="kk-KZ" sz="2400" dirty="0" smtClean="0">
              <a:effectLst/>
              <a:latin typeface="Times New Roman"/>
              <a:ea typeface="Times New Roman"/>
            </a:rPr>
            <a:t>ғылыми-техникалық ақпаратты таратудың еркіндігі және ғылыми-техникалық жетістіктерді насихаттау</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dgm:t>
    </dgm:pt>
    <dgm:pt modelId="{48D589F6-5A0B-410C-9C37-028081819441}" type="parTrans" cxnId="{EE5688C9-B038-413A-B751-B156AB34F046}">
      <dgm:prSet/>
      <dgm:spPr/>
      <dgm:t>
        <a:bodyPr/>
        <a:lstStyle/>
        <a:p>
          <a:endParaRPr lang="ru-RU"/>
        </a:p>
      </dgm:t>
    </dgm:pt>
    <dgm:pt modelId="{42D909BB-D017-4C19-A53D-835DD59B8CAB}" type="sibTrans" cxnId="{EE5688C9-B038-413A-B751-B156AB34F046}">
      <dgm:prSet/>
      <dgm:spPr/>
      <dgm:t>
        <a:bodyPr/>
        <a:lstStyle/>
        <a:p>
          <a:endParaRPr lang="ru-RU"/>
        </a:p>
      </dgm:t>
    </dgm:pt>
    <dgm:pt modelId="{2D700C03-A339-412C-9055-21FD5D59F1E6}" type="pres">
      <dgm:prSet presAssocID="{3C3319B5-549F-4C0F-9A96-285B8273E6C0}" presName="linear" presStyleCnt="0">
        <dgm:presLayoutVars>
          <dgm:animLvl val="lvl"/>
          <dgm:resizeHandles val="exact"/>
        </dgm:presLayoutVars>
      </dgm:prSet>
      <dgm:spPr/>
      <dgm:t>
        <a:bodyPr/>
        <a:lstStyle/>
        <a:p>
          <a:endParaRPr lang="ru-RU"/>
        </a:p>
      </dgm:t>
    </dgm:pt>
    <dgm:pt modelId="{791514C3-0EC0-46F6-8C0F-6E9D5D115E8F}" type="pres">
      <dgm:prSet presAssocID="{022F0E35-6E73-4EAF-9D72-498444FD1DDA}" presName="parentText" presStyleLbl="node1" presStyleIdx="0" presStyleCnt="1">
        <dgm:presLayoutVars>
          <dgm:chMax val="0"/>
          <dgm:bulletEnabled val="1"/>
        </dgm:presLayoutVars>
      </dgm:prSet>
      <dgm:spPr/>
      <dgm:t>
        <a:bodyPr/>
        <a:lstStyle/>
        <a:p>
          <a:endParaRPr lang="ru-RU"/>
        </a:p>
      </dgm:t>
    </dgm:pt>
  </dgm:ptLst>
  <dgm:cxnLst>
    <dgm:cxn modelId="{EE5688C9-B038-413A-B751-B156AB34F046}" srcId="{3C3319B5-549F-4C0F-9A96-285B8273E6C0}" destId="{022F0E35-6E73-4EAF-9D72-498444FD1DDA}" srcOrd="0" destOrd="0" parTransId="{48D589F6-5A0B-410C-9C37-028081819441}" sibTransId="{42D909BB-D017-4C19-A53D-835DD59B8CAB}"/>
    <dgm:cxn modelId="{C7A86D96-1F51-4A60-9887-2D7A5C6CA01D}" type="presOf" srcId="{022F0E35-6E73-4EAF-9D72-498444FD1DDA}" destId="{791514C3-0EC0-46F6-8C0F-6E9D5D115E8F}" srcOrd="0" destOrd="0" presId="urn:microsoft.com/office/officeart/2005/8/layout/vList2"/>
    <dgm:cxn modelId="{902C9B0A-81B6-405D-8E13-3E165E5B1CBD}" type="presOf" srcId="{3C3319B5-549F-4C0F-9A96-285B8273E6C0}" destId="{2D700C03-A339-412C-9055-21FD5D59F1E6}" srcOrd="0" destOrd="0" presId="urn:microsoft.com/office/officeart/2005/8/layout/vList2"/>
    <dgm:cxn modelId="{CCDC4EE1-E5AD-4875-9B5F-2F19851C8DFF}" type="presParOf" srcId="{2D700C03-A339-412C-9055-21FD5D59F1E6}" destId="{791514C3-0EC0-46F6-8C0F-6E9D5D115E8F}" srcOrd="0" destOrd="0" presId="urn:microsoft.com/office/officeart/2005/8/layout/vList2"/>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D18723F-7DBD-4B76-97BC-27B4533E203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C15778BD-CFDA-4A39-BCB6-57FBDD318933}">
      <dgm:prSet custT="1"/>
      <dgm:spPr/>
      <dgm:t>
        <a:bodyPr/>
        <a:lstStyle/>
        <a:p>
          <a:pPr algn="ctr" rtl="0"/>
          <a:r>
            <a:rPr lang="kk-KZ" sz="2600" dirty="0" smtClean="0">
              <a:effectLst/>
              <a:latin typeface="Times New Roman"/>
              <a:ea typeface="Times New Roman"/>
            </a:rPr>
            <a:t>Бұл білім берудің жаңа сапасына серпіліс, ғылым мен инновацияның дамуындағы серпіліс. Зерттеу университеттері категориясын енгізу өте маңызды болып табылады. Олар Үкімет бекіткен және жоғары деңгейдегі ғылыми зерттеулерді және олардың нәтижелерінің тәжірибеге айналуын қолдайтын арнайы мақсатты бағдарламалар бойынша дамитын болады. Осындай университеттер үшін өз ішінде ғылымның дамуы ғана емес, сонымен қатар, ғылыми ұйымдармен – ҒЗИ және Орталықтармен тиімді өзара әрекеттестік және зерттеуді коммерциялау міндетті талаптардың бірі болып саналады. </a:t>
          </a:r>
          <a:endParaRPr lang="ru-RU" sz="2600" dirty="0">
            <a:latin typeface="Times New Roman" panose="02020603050405020304" pitchFamily="18" charset="0"/>
            <a:cs typeface="Times New Roman" panose="02020603050405020304" pitchFamily="18" charset="0"/>
          </a:endParaRPr>
        </a:p>
      </dgm:t>
    </dgm:pt>
    <dgm:pt modelId="{3B241BB6-67AA-408E-8596-199941B1DEFC}" type="parTrans" cxnId="{95ED6092-B2EB-435A-9D2D-19487E85DF22}">
      <dgm:prSet/>
      <dgm:spPr/>
      <dgm:t>
        <a:bodyPr/>
        <a:lstStyle/>
        <a:p>
          <a:endParaRPr lang="ru-RU"/>
        </a:p>
      </dgm:t>
    </dgm:pt>
    <dgm:pt modelId="{C8669CDD-59B1-49A6-B452-1BA981459321}" type="sibTrans" cxnId="{95ED6092-B2EB-435A-9D2D-19487E85DF22}">
      <dgm:prSet/>
      <dgm:spPr/>
      <dgm:t>
        <a:bodyPr/>
        <a:lstStyle/>
        <a:p>
          <a:endParaRPr lang="ru-RU"/>
        </a:p>
      </dgm:t>
    </dgm:pt>
    <dgm:pt modelId="{3C8F43F0-9C98-4C80-BACD-83C779AD976F}" type="pres">
      <dgm:prSet presAssocID="{BD18723F-7DBD-4B76-97BC-27B4533E2031}" presName="linear" presStyleCnt="0">
        <dgm:presLayoutVars>
          <dgm:animLvl val="lvl"/>
          <dgm:resizeHandles val="exact"/>
        </dgm:presLayoutVars>
      </dgm:prSet>
      <dgm:spPr/>
      <dgm:t>
        <a:bodyPr/>
        <a:lstStyle/>
        <a:p>
          <a:endParaRPr lang="ru-RU"/>
        </a:p>
      </dgm:t>
    </dgm:pt>
    <dgm:pt modelId="{8C32A25F-C5C3-44C9-AB93-CC9029F1F17F}" type="pres">
      <dgm:prSet presAssocID="{C15778BD-CFDA-4A39-BCB6-57FBDD318933}" presName="parentText" presStyleLbl="node1" presStyleIdx="0" presStyleCnt="1" custScaleY="1392904">
        <dgm:presLayoutVars>
          <dgm:chMax val="0"/>
          <dgm:bulletEnabled val="1"/>
        </dgm:presLayoutVars>
      </dgm:prSet>
      <dgm:spPr/>
      <dgm:t>
        <a:bodyPr/>
        <a:lstStyle/>
        <a:p>
          <a:endParaRPr lang="ru-RU"/>
        </a:p>
      </dgm:t>
    </dgm:pt>
  </dgm:ptLst>
  <dgm:cxnLst>
    <dgm:cxn modelId="{4FA706E6-D352-499E-BEC4-67E0D65263CF}" type="presOf" srcId="{BD18723F-7DBD-4B76-97BC-27B4533E2031}" destId="{3C8F43F0-9C98-4C80-BACD-83C779AD976F}" srcOrd="0" destOrd="0" presId="urn:microsoft.com/office/officeart/2005/8/layout/vList2"/>
    <dgm:cxn modelId="{20FC44DA-1F67-4B4F-B20C-4FEEFA2882CF}" type="presOf" srcId="{C15778BD-CFDA-4A39-BCB6-57FBDD318933}" destId="{8C32A25F-C5C3-44C9-AB93-CC9029F1F17F}" srcOrd="0" destOrd="0" presId="urn:microsoft.com/office/officeart/2005/8/layout/vList2"/>
    <dgm:cxn modelId="{95ED6092-B2EB-435A-9D2D-19487E85DF22}" srcId="{BD18723F-7DBD-4B76-97BC-27B4533E2031}" destId="{C15778BD-CFDA-4A39-BCB6-57FBDD318933}" srcOrd="0" destOrd="0" parTransId="{3B241BB6-67AA-408E-8596-199941B1DEFC}" sibTransId="{C8669CDD-59B1-49A6-B452-1BA981459321}"/>
    <dgm:cxn modelId="{3C5DFD98-9A2A-4DC8-B43E-5AA77D96D4CF}" type="presParOf" srcId="{3C8F43F0-9C98-4C80-BACD-83C779AD976F}" destId="{8C32A25F-C5C3-44C9-AB93-CC9029F1F17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CD7799-80AE-4053-832D-C1D96688F01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AE885E20-1340-4335-877F-B5844FDB31E2}">
      <dgm:prSet custT="1"/>
      <dgm:spPr/>
      <dgm:t>
        <a:bodyPr/>
        <a:lstStyle/>
        <a:p>
          <a:pPr algn="ctr" rtl="0"/>
          <a:r>
            <a:rPr lang="kk-KZ" sz="2400" dirty="0" smtClean="0">
              <a:effectLst/>
              <a:latin typeface="Times New Roman"/>
              <a:ea typeface="Times New Roman"/>
            </a:rPr>
            <a:t>Бұл мәнде қоғам өмірінің жаңа сапасының негіздерін қалайтын және өте маңызды фактор, экономикалық қуат және еліміздің ұлттық қауіпсіздігі базасы болып табылатын қазіргі білім беру жүйесінің, адам капиталының ролі мен мәні қоғамдық даму деңгейінің белгілері ретінде арта түседі. </a:t>
          </a:r>
          <a:endParaRPr lang="ru-RU" sz="2400" dirty="0" smtClean="0">
            <a:effectLst/>
            <a:latin typeface="Times New Roman"/>
            <a:ea typeface="Times New Roman"/>
          </a:endParaRPr>
        </a:p>
        <a:p>
          <a:pPr algn="ctr"/>
          <a:r>
            <a:rPr lang="kk-KZ" sz="2400" dirty="0" smtClean="0">
              <a:effectLst/>
              <a:latin typeface="Times New Roman"/>
              <a:ea typeface="Times New Roman"/>
            </a:rPr>
            <a:t>Қазақстанда білім беру жүйесінің жұмыс істеуі үшін қажетті заң шығару базасы құрылды. 2007 жылдың 27 шілдесінде қабылданған Қазақстан Республикасының «Білім туралы» Заңы қазіргі заман идеялары мен принциптеріне негізделеді, әлемдік білім беру прогресінің даму бағытын ескереді. </a:t>
          </a:r>
          <a:endParaRPr lang="ru-RU" sz="1100" dirty="0"/>
        </a:p>
      </dgm:t>
    </dgm:pt>
    <dgm:pt modelId="{16D1AF70-852E-468B-9F2E-FB7DCBBA98DA}" type="parTrans" cxnId="{2E808EB2-7857-458D-8728-481EE1B6377D}">
      <dgm:prSet/>
      <dgm:spPr/>
      <dgm:t>
        <a:bodyPr/>
        <a:lstStyle/>
        <a:p>
          <a:endParaRPr lang="ru-RU"/>
        </a:p>
      </dgm:t>
    </dgm:pt>
    <dgm:pt modelId="{618A7086-B949-4143-88FF-CD7E6EDDDF4B}" type="sibTrans" cxnId="{2E808EB2-7857-458D-8728-481EE1B6377D}">
      <dgm:prSet/>
      <dgm:spPr/>
      <dgm:t>
        <a:bodyPr/>
        <a:lstStyle/>
        <a:p>
          <a:endParaRPr lang="ru-RU"/>
        </a:p>
      </dgm:t>
    </dgm:pt>
    <dgm:pt modelId="{88D16447-EEBE-46C1-8529-D0C0AD12224E}" type="pres">
      <dgm:prSet presAssocID="{CFCD7799-80AE-4053-832D-C1D96688F01E}" presName="linear" presStyleCnt="0">
        <dgm:presLayoutVars>
          <dgm:animLvl val="lvl"/>
          <dgm:resizeHandles val="exact"/>
        </dgm:presLayoutVars>
      </dgm:prSet>
      <dgm:spPr/>
      <dgm:t>
        <a:bodyPr/>
        <a:lstStyle/>
        <a:p>
          <a:endParaRPr lang="ru-RU"/>
        </a:p>
      </dgm:t>
    </dgm:pt>
    <dgm:pt modelId="{A1EDB9DC-D895-4AC9-9292-DE12D68E63CD}" type="pres">
      <dgm:prSet presAssocID="{AE885E20-1340-4335-877F-B5844FDB31E2}" presName="parentText" presStyleLbl="node1" presStyleIdx="0" presStyleCnt="1" custScaleY="1022651">
        <dgm:presLayoutVars>
          <dgm:chMax val="0"/>
          <dgm:bulletEnabled val="1"/>
        </dgm:presLayoutVars>
      </dgm:prSet>
      <dgm:spPr/>
      <dgm:t>
        <a:bodyPr/>
        <a:lstStyle/>
        <a:p>
          <a:endParaRPr lang="ru-RU"/>
        </a:p>
      </dgm:t>
    </dgm:pt>
  </dgm:ptLst>
  <dgm:cxnLst>
    <dgm:cxn modelId="{70E28E8F-9308-455F-B50B-863999FA513A}" type="presOf" srcId="{AE885E20-1340-4335-877F-B5844FDB31E2}" destId="{A1EDB9DC-D895-4AC9-9292-DE12D68E63CD}" srcOrd="0" destOrd="0" presId="urn:microsoft.com/office/officeart/2005/8/layout/vList2"/>
    <dgm:cxn modelId="{10C5DFC8-0734-4E90-ACFD-C2F85CAC13A6}" type="presOf" srcId="{CFCD7799-80AE-4053-832D-C1D96688F01E}" destId="{88D16447-EEBE-46C1-8529-D0C0AD12224E}" srcOrd="0" destOrd="0" presId="urn:microsoft.com/office/officeart/2005/8/layout/vList2"/>
    <dgm:cxn modelId="{2E808EB2-7857-458D-8728-481EE1B6377D}" srcId="{CFCD7799-80AE-4053-832D-C1D96688F01E}" destId="{AE885E20-1340-4335-877F-B5844FDB31E2}" srcOrd="0" destOrd="0" parTransId="{16D1AF70-852E-468B-9F2E-FB7DCBBA98DA}" sibTransId="{618A7086-B949-4143-88FF-CD7E6EDDDF4B}"/>
    <dgm:cxn modelId="{E87868FB-A6DF-4539-8D80-697F9938D9C7}" type="presParOf" srcId="{88D16447-EEBE-46C1-8529-D0C0AD12224E}" destId="{A1EDB9DC-D895-4AC9-9292-DE12D68E63C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E96912B-2DF8-4B6C-8A74-E0D2362FF7DD}"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ru-RU"/>
        </a:p>
      </dgm:t>
    </dgm:pt>
    <dgm:pt modelId="{C2BD752C-6223-487F-A3D0-2796C814DD5A}">
      <dgm:prSet custT="1"/>
      <dgm:spPr/>
      <dgm:t>
        <a:bodyPr/>
        <a:lstStyle/>
        <a:p>
          <a:pPr rtl="0"/>
          <a:r>
            <a:rPr lang="ru-RU" sz="1400" dirty="0" smtClean="0">
              <a:latin typeface="Times New Roman" pitchFamily="18" charset="0"/>
              <a:cs typeface="Times New Roman" pitchFamily="18" charset="0"/>
            </a:rPr>
            <a:t>Қазақстан </a:t>
          </a:r>
          <a:r>
            <a:rPr lang="ru-RU" sz="1400" dirty="0" err="1" smtClean="0">
              <a:latin typeface="Times New Roman" pitchFamily="18" charset="0"/>
              <a:cs typeface="Times New Roman" pitchFamily="18" charset="0"/>
            </a:rPr>
            <a:t>Республикасының</a:t>
          </a:r>
          <a:r>
            <a:rPr lang="ru-RU" sz="1400" dirty="0" smtClean="0">
              <a:latin typeface="Times New Roman" pitchFamily="18" charset="0"/>
              <a:cs typeface="Times New Roman" pitchFamily="18" charset="0"/>
            </a:rPr>
            <a:t> 2007 </a:t>
          </a:r>
          <a:r>
            <a:rPr lang="ru-RU" sz="1400" dirty="0" err="1" smtClean="0">
              <a:latin typeface="Times New Roman" pitchFamily="18" charset="0"/>
              <a:cs typeface="Times New Roman" pitchFamily="18" charset="0"/>
            </a:rPr>
            <a:t>жылғы</a:t>
          </a:r>
          <a:r>
            <a:rPr lang="ru-RU" sz="1400" dirty="0" smtClean="0">
              <a:latin typeface="Times New Roman" pitchFamily="18" charset="0"/>
              <a:cs typeface="Times New Roman" pitchFamily="18" charset="0"/>
            </a:rPr>
            <a:t> 27 </a:t>
          </a:r>
          <a:r>
            <a:rPr lang="ru-RU" sz="1400" dirty="0" err="1" smtClean="0">
              <a:latin typeface="Times New Roman" pitchFamily="18" charset="0"/>
              <a:cs typeface="Times New Roman" pitchFamily="18" charset="0"/>
            </a:rPr>
            <a:t>шілдедегі</a:t>
          </a:r>
          <a:r>
            <a:rPr lang="ru-RU" sz="1400" dirty="0" smtClean="0">
              <a:latin typeface="Times New Roman" pitchFamily="18" charset="0"/>
              <a:cs typeface="Times New Roman" pitchFamily="18" charset="0"/>
            </a:rPr>
            <a:t>  За</a:t>
          </a:r>
          <a:r>
            <a:rPr lang="kk-KZ" sz="1400" dirty="0" smtClean="0">
              <a:latin typeface="Times New Roman" pitchFamily="18" charset="0"/>
              <a:cs typeface="Times New Roman" pitchFamily="18" charset="0"/>
            </a:rPr>
            <a:t>ңы бойынша білім алушылар мен тәрбиеленушілердің</a:t>
          </a:r>
          <a:r>
            <a:rPr lang="ru-RU" sz="1400" b="1" i="1" dirty="0" smtClean="0">
              <a:latin typeface="Times New Roman" panose="02020603050405020304" pitchFamily="18" charset="0"/>
              <a:cs typeface="Times New Roman" panose="02020603050405020304" pitchFamily="18" charset="0"/>
            </a:rPr>
            <a:t>:</a:t>
          </a:r>
          <a:endParaRPr lang="ru-RU" sz="1400" b="1" i="1" dirty="0">
            <a:latin typeface="Times New Roman" panose="02020603050405020304" pitchFamily="18" charset="0"/>
            <a:cs typeface="Times New Roman" panose="02020603050405020304" pitchFamily="18" charset="0"/>
          </a:endParaRPr>
        </a:p>
      </dgm:t>
    </dgm:pt>
    <dgm:pt modelId="{EDC235E1-BC2A-46B6-98AF-6CAC9D14CA48}" type="parTrans" cxnId="{97B0943F-090C-441A-B42E-DCC409DF2B99}">
      <dgm:prSet/>
      <dgm:spPr/>
      <dgm:t>
        <a:bodyPr/>
        <a:lstStyle/>
        <a:p>
          <a:endParaRPr lang="ru-RU"/>
        </a:p>
      </dgm:t>
    </dgm:pt>
    <dgm:pt modelId="{3215C25A-5867-47DB-A9C8-1F500D0A4BA0}" type="sibTrans" cxnId="{97B0943F-090C-441A-B42E-DCC409DF2B99}">
      <dgm:prSet/>
      <dgm:spPr/>
      <dgm:t>
        <a:bodyPr/>
        <a:lstStyle/>
        <a:p>
          <a:endParaRPr lang="ru-RU"/>
        </a:p>
      </dgm:t>
    </dgm:pt>
    <dgm:pt modelId="{67037381-0A02-425C-ADEE-4278DBDAC04B}" type="pres">
      <dgm:prSet presAssocID="{6E96912B-2DF8-4B6C-8A74-E0D2362FF7DD}" presName="Name0" presStyleCnt="0">
        <dgm:presLayoutVars>
          <dgm:dir/>
          <dgm:resizeHandles val="exact"/>
        </dgm:presLayoutVars>
      </dgm:prSet>
      <dgm:spPr/>
      <dgm:t>
        <a:bodyPr/>
        <a:lstStyle/>
        <a:p>
          <a:endParaRPr lang="ru-RU"/>
        </a:p>
      </dgm:t>
    </dgm:pt>
    <dgm:pt modelId="{FB9235CB-E588-4289-BD4C-7AB3358008D7}" type="pres">
      <dgm:prSet presAssocID="{C2BD752C-6223-487F-A3D0-2796C814DD5A}" presName="node" presStyleLbl="node1" presStyleIdx="0" presStyleCnt="1" custLinFactNeighborX="-9681" custLinFactNeighborY="-38994">
        <dgm:presLayoutVars>
          <dgm:bulletEnabled val="1"/>
        </dgm:presLayoutVars>
      </dgm:prSet>
      <dgm:spPr/>
      <dgm:t>
        <a:bodyPr/>
        <a:lstStyle/>
        <a:p>
          <a:endParaRPr lang="ru-RU"/>
        </a:p>
      </dgm:t>
    </dgm:pt>
  </dgm:ptLst>
  <dgm:cxnLst>
    <dgm:cxn modelId="{F3A62133-F3F8-4F3F-B9E6-48CBEB779C2C}" type="presOf" srcId="{6E96912B-2DF8-4B6C-8A74-E0D2362FF7DD}" destId="{67037381-0A02-425C-ADEE-4278DBDAC04B}" srcOrd="0" destOrd="0" presId="urn:microsoft.com/office/officeart/2005/8/layout/process1"/>
    <dgm:cxn modelId="{97B0943F-090C-441A-B42E-DCC409DF2B99}" srcId="{6E96912B-2DF8-4B6C-8A74-E0D2362FF7DD}" destId="{C2BD752C-6223-487F-A3D0-2796C814DD5A}" srcOrd="0" destOrd="0" parTransId="{EDC235E1-BC2A-46B6-98AF-6CAC9D14CA48}" sibTransId="{3215C25A-5867-47DB-A9C8-1F500D0A4BA0}"/>
    <dgm:cxn modelId="{43DA2027-A9D6-4536-90E2-59985A3B0C2E}" type="presOf" srcId="{C2BD752C-6223-487F-A3D0-2796C814DD5A}" destId="{FB9235CB-E588-4289-BD4C-7AB3358008D7}" srcOrd="0" destOrd="0" presId="urn:microsoft.com/office/officeart/2005/8/layout/process1"/>
    <dgm:cxn modelId="{9D76B3F3-E1A3-4EE7-A6EC-6F46285EB004}" type="presParOf" srcId="{67037381-0A02-425C-ADEE-4278DBDAC04B}" destId="{FB9235CB-E588-4289-BD4C-7AB3358008D7}" srcOrd="0"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C79202A-0CF8-4340-A8F3-4157126F14E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8F907643-F376-447D-9C9B-EC5ABAB2D824}">
      <dgm:prSet custT="1"/>
      <dgm:spPr/>
      <dgm:t>
        <a:bodyPr/>
        <a:lstStyle/>
        <a:p>
          <a:pPr algn="ctr" rtl="0"/>
          <a:r>
            <a:rPr lang="ru-RU" sz="1600" dirty="0" smtClean="0">
              <a:latin typeface="Times New Roman" panose="02020603050405020304" pitchFamily="18" charset="0"/>
              <a:cs typeface="Times New Roman" panose="02020603050405020304" pitchFamily="18" charset="0"/>
            </a:rPr>
            <a:t>1) </a:t>
          </a:r>
          <a:r>
            <a:rPr lang="ru-RU" sz="1600" dirty="0" err="1" smtClean="0">
              <a:latin typeface="Times New Roman" pitchFamily="18" charset="0"/>
              <a:cs typeface="Times New Roman" pitchFamily="18" charset="0"/>
            </a:rPr>
            <a:t>мемлекеттік</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жалпыға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міндетті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білім</a:t>
          </a:r>
          <a:r>
            <a:rPr lang="ru-RU" sz="1600" dirty="0" smtClean="0">
              <a:latin typeface="Times New Roman" pitchFamily="18" charset="0"/>
              <a:cs typeface="Times New Roman" pitchFamily="18" charset="0"/>
            </a:rPr>
            <a:t> беру </a:t>
          </a:r>
          <a:r>
            <a:rPr lang="ru-RU" sz="1600" dirty="0" err="1" smtClean="0">
              <a:latin typeface="Times New Roman" pitchFamily="18" charset="0"/>
              <a:cs typeface="Times New Roman" pitchFamily="18" charset="0"/>
            </a:rPr>
            <a:t>стандарттарына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сәйкес</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сапалы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білім</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алуға</a:t>
          </a:r>
          <a:r>
            <a:rPr lang="ru-RU" sz="1600" dirty="0" smtClean="0">
              <a:latin typeface="Times New Roman" pitchFamily="18" charset="0"/>
              <a:cs typeface="Times New Roman" pitchFamily="18" charset="0"/>
            </a:rPr>
            <a:t>;</a:t>
          </a:r>
          <a:r>
            <a:rPr lang="ru-RU" sz="500" dirty="0" smtClean="0">
              <a:latin typeface="Times New Roman" panose="02020603050405020304" pitchFamily="18" charset="0"/>
              <a:cs typeface="Times New Roman" panose="02020603050405020304" pitchFamily="18" charset="0"/>
            </a:rPr>
            <a:t>;</a:t>
          </a:r>
          <a:endParaRPr lang="ru-RU" sz="500" dirty="0">
            <a:latin typeface="Times New Roman" panose="02020603050405020304" pitchFamily="18" charset="0"/>
            <a:cs typeface="Times New Roman" panose="02020603050405020304" pitchFamily="18" charset="0"/>
          </a:endParaRPr>
        </a:p>
      </dgm:t>
    </dgm:pt>
    <dgm:pt modelId="{4E1751FB-55C5-4F30-B6A9-2BAD1055B79C}" type="parTrans" cxnId="{D22FCC19-1D19-4D64-BCAA-3DCE098A82D1}">
      <dgm:prSet/>
      <dgm:spPr/>
      <dgm:t>
        <a:bodyPr/>
        <a:lstStyle/>
        <a:p>
          <a:endParaRPr lang="ru-RU"/>
        </a:p>
      </dgm:t>
    </dgm:pt>
    <dgm:pt modelId="{08A04FC4-2D74-45B0-9107-C2798D43F330}" type="sibTrans" cxnId="{D22FCC19-1D19-4D64-BCAA-3DCE098A82D1}">
      <dgm:prSet/>
      <dgm:spPr/>
      <dgm:t>
        <a:bodyPr/>
        <a:lstStyle/>
        <a:p>
          <a:endParaRPr lang="ru-RU"/>
        </a:p>
      </dgm:t>
    </dgm:pt>
    <dgm:pt modelId="{539AAD8A-2C22-4FC4-A914-AD466C35AB94}">
      <dgm:prSet custT="1"/>
      <dgm:spPr/>
      <dgm:t>
        <a:bodyPr/>
        <a:lstStyle/>
        <a:p>
          <a:pPr algn="ctr" rtl="0"/>
          <a:r>
            <a:rPr lang="ru-RU" sz="1400" dirty="0" smtClean="0">
              <a:latin typeface="Times New Roman" panose="02020603050405020304" pitchFamily="18" charset="0"/>
              <a:cs typeface="Times New Roman" panose="02020603050405020304" pitchFamily="18" charset="0"/>
            </a:rPr>
            <a:t>2) </a:t>
          </a:r>
          <a:r>
            <a:rPr lang="ru-RU" sz="1400" dirty="0" err="1" smtClean="0">
              <a:latin typeface="Times New Roman" pitchFamily="18" charset="0"/>
              <a:cs typeface="Times New Roman" pitchFamily="18" charset="0"/>
            </a:rPr>
            <a:t>білім</a:t>
          </a:r>
          <a:r>
            <a:rPr lang="ru-RU" sz="1400" dirty="0" smtClean="0">
              <a:latin typeface="Times New Roman" pitchFamily="18" charset="0"/>
              <a:cs typeface="Times New Roman" pitchFamily="18" charset="0"/>
            </a:rPr>
            <a:t> беру </a:t>
          </a:r>
          <a:r>
            <a:rPr lang="ru-RU" sz="1400" dirty="0" err="1" smtClean="0">
              <a:latin typeface="Times New Roman" pitchFamily="18" charset="0"/>
              <a:cs typeface="Times New Roman" pitchFamily="18" charset="0"/>
            </a:rPr>
            <a:t>ұйымы</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кеңесінің</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шешімі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бойынша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жалпыға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міндетті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мемлекеттік</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білім</a:t>
          </a:r>
          <a:r>
            <a:rPr lang="ru-RU" sz="1400" dirty="0" smtClean="0">
              <a:latin typeface="Times New Roman" pitchFamily="18" charset="0"/>
              <a:cs typeface="Times New Roman" pitchFamily="18" charset="0"/>
            </a:rPr>
            <a:t> беру </a:t>
          </a:r>
          <a:r>
            <a:rPr lang="ru-RU" sz="1400" dirty="0" err="1" smtClean="0">
              <a:latin typeface="Times New Roman" pitchFamily="18" charset="0"/>
              <a:cs typeface="Times New Roman" pitchFamily="18" charset="0"/>
            </a:rPr>
            <a:t>стандарттары</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шеңберінде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жеке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оқу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жоспарлары</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қысқартылған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білім</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беретін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оқу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бағдарламалары</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бойынша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оқуға</a:t>
          </a:r>
          <a:r>
            <a:rPr lang="ru-RU" sz="1400" dirty="0" smtClean="0">
              <a:latin typeface="Times New Roman" pitchFamily="18" charset="0"/>
              <a:cs typeface="Times New Roman" pitchFamily="18" charset="0"/>
            </a:rPr>
            <a:t>; </a:t>
          </a:r>
          <a:endParaRPr lang="ru-RU" sz="500" dirty="0">
            <a:latin typeface="Times New Roman" pitchFamily="18" charset="0"/>
            <a:cs typeface="Times New Roman" pitchFamily="18" charset="0"/>
          </a:endParaRPr>
        </a:p>
      </dgm:t>
    </dgm:pt>
    <dgm:pt modelId="{D70ABA90-7C87-40FA-BC2A-5822DB6E824B}" type="parTrans" cxnId="{AC91585E-DE60-4B88-9D23-75EC032F0313}">
      <dgm:prSet/>
      <dgm:spPr/>
      <dgm:t>
        <a:bodyPr/>
        <a:lstStyle/>
        <a:p>
          <a:endParaRPr lang="ru-RU"/>
        </a:p>
      </dgm:t>
    </dgm:pt>
    <dgm:pt modelId="{8382C45A-BA4F-4FA2-ACD1-6D572C1D2E2A}" type="sibTrans" cxnId="{AC91585E-DE60-4B88-9D23-75EC032F0313}">
      <dgm:prSet/>
      <dgm:spPr/>
      <dgm:t>
        <a:bodyPr/>
        <a:lstStyle/>
        <a:p>
          <a:endParaRPr lang="ru-RU"/>
        </a:p>
      </dgm:t>
    </dgm:pt>
    <dgm:pt modelId="{58E0C4B5-0418-4A0B-A9E7-1718A3A71509}">
      <dgm:prSet custT="1"/>
      <dgm:spPr/>
      <dgm:t>
        <a:bodyPr/>
        <a:lstStyle/>
        <a:p>
          <a:pPr algn="ctr" rtl="0"/>
          <a:r>
            <a:rPr lang="ru-RU" sz="1400" dirty="0" smtClean="0">
              <a:latin typeface="Times New Roman" panose="02020603050405020304" pitchFamily="18" charset="0"/>
              <a:cs typeface="Times New Roman" panose="02020603050405020304" pitchFamily="18" charset="0"/>
            </a:rPr>
            <a:t>3) </a:t>
          </a:r>
          <a:r>
            <a:rPr lang="ru-RU" sz="1400" dirty="0" err="1" smtClean="0">
              <a:latin typeface="Times New Roman" pitchFamily="18" charset="0"/>
              <a:cs typeface="Times New Roman" pitchFamily="18" charset="0"/>
            </a:rPr>
            <a:t>өзінің</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бейімділігі</a:t>
          </a:r>
          <a:r>
            <a:rPr lang="ru-RU" sz="1400" dirty="0" smtClean="0">
              <a:latin typeface="Times New Roman" pitchFamily="18" charset="0"/>
              <a:cs typeface="Times New Roman" pitchFamily="18" charset="0"/>
            </a:rPr>
            <a:t> мен </a:t>
          </a:r>
          <a:r>
            <a:rPr lang="ru-RU" sz="1400" dirty="0" err="1" smtClean="0">
              <a:latin typeface="Times New Roman" pitchFamily="18" charset="0"/>
              <a:cs typeface="Times New Roman" pitchFamily="18" charset="0"/>
            </a:rPr>
            <a:t>қажеттеріне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қарай</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қосымша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білім</a:t>
          </a:r>
          <a:r>
            <a:rPr lang="ru-RU" sz="1400" dirty="0" smtClean="0">
              <a:latin typeface="Times New Roman" pitchFamily="18" charset="0"/>
              <a:cs typeface="Times New Roman" pitchFamily="18" charset="0"/>
            </a:rPr>
            <a:t> беру </a:t>
          </a:r>
          <a:r>
            <a:rPr lang="ru-RU" sz="1400" dirty="0" err="1" smtClean="0">
              <a:latin typeface="Times New Roman" pitchFamily="18" charset="0"/>
              <a:cs typeface="Times New Roman" pitchFamily="18" charset="0"/>
            </a:rPr>
            <a:t>қызметтерін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білімдерді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ақылы</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негізде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алуға</a:t>
          </a:r>
          <a:r>
            <a:rPr lang="ru-RU" sz="1400" dirty="0" smtClean="0">
              <a:latin typeface="Times New Roman" pitchFamily="18" charset="0"/>
              <a:cs typeface="Times New Roman" pitchFamily="18" charset="0"/>
            </a:rPr>
            <a:t>;</a:t>
          </a:r>
          <a:endParaRPr lang="ru-RU" sz="500" dirty="0">
            <a:latin typeface="Times New Roman" pitchFamily="18" charset="0"/>
            <a:cs typeface="Times New Roman" pitchFamily="18" charset="0"/>
          </a:endParaRPr>
        </a:p>
      </dgm:t>
    </dgm:pt>
    <dgm:pt modelId="{BCC2F598-46D3-412A-A86D-1FC0BC083A9A}" type="parTrans" cxnId="{A51C004D-14FF-42A6-84BD-ADBA295FD999}">
      <dgm:prSet/>
      <dgm:spPr/>
      <dgm:t>
        <a:bodyPr/>
        <a:lstStyle/>
        <a:p>
          <a:endParaRPr lang="ru-RU"/>
        </a:p>
      </dgm:t>
    </dgm:pt>
    <dgm:pt modelId="{AEFFDCC0-5CDD-41A4-8804-66DDA80A4BEB}" type="sibTrans" cxnId="{A51C004D-14FF-42A6-84BD-ADBA295FD999}">
      <dgm:prSet/>
      <dgm:spPr/>
      <dgm:t>
        <a:bodyPr/>
        <a:lstStyle/>
        <a:p>
          <a:endParaRPr lang="ru-RU"/>
        </a:p>
      </dgm:t>
    </dgm:pt>
    <dgm:pt modelId="{595F4E47-E96E-48CF-A281-12A4B98F496E}">
      <dgm:prSet custT="1"/>
      <dgm:spPr/>
      <dgm:t>
        <a:bodyPr/>
        <a:lstStyle/>
        <a:p>
          <a:pPr rtl="0"/>
          <a:r>
            <a:rPr lang="ru-RU" sz="1600" dirty="0" smtClean="0">
              <a:latin typeface="Times New Roman" panose="02020603050405020304" pitchFamily="18" charset="0"/>
              <a:cs typeface="Times New Roman" panose="02020603050405020304" pitchFamily="18" charset="0"/>
            </a:rPr>
            <a:t>4) </a:t>
          </a:r>
          <a:r>
            <a:rPr lang="ru-RU" sz="1600" dirty="0" err="1" smtClean="0">
              <a:latin typeface="Times New Roman" pitchFamily="18" charset="0"/>
              <a:cs typeface="Times New Roman" pitchFamily="18" charset="0"/>
            </a:rPr>
            <a:t>білім</a:t>
          </a:r>
          <a:r>
            <a:rPr lang="ru-RU" sz="1600" dirty="0" smtClean="0">
              <a:latin typeface="Times New Roman" pitchFamily="18" charset="0"/>
              <a:cs typeface="Times New Roman" pitchFamily="18" charset="0"/>
            </a:rPr>
            <a:t> беру </a:t>
          </a:r>
          <a:r>
            <a:rPr lang="ru-RU" sz="1600" dirty="0" err="1" smtClean="0">
              <a:latin typeface="Times New Roman" pitchFamily="18" charset="0"/>
              <a:cs typeface="Times New Roman" pitchFamily="18" charset="0"/>
            </a:rPr>
            <a:t>ұйымдарын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басқаруға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қатысуға</a:t>
          </a:r>
          <a:r>
            <a:rPr lang="ru-RU" sz="1600" dirty="0" smtClean="0">
              <a:latin typeface="Times New Roman" pitchFamily="18" charset="0"/>
              <a:cs typeface="Times New Roman" pitchFamily="18" charset="0"/>
            </a:rPr>
            <a:t>;</a:t>
          </a:r>
          <a:endParaRPr lang="ru-RU" sz="500" dirty="0">
            <a:latin typeface="Times New Roman" pitchFamily="18" charset="0"/>
            <a:cs typeface="Times New Roman" pitchFamily="18" charset="0"/>
          </a:endParaRPr>
        </a:p>
      </dgm:t>
    </dgm:pt>
    <dgm:pt modelId="{65B68EE4-2984-45E3-8723-89E6CC167B9A}" type="parTrans" cxnId="{35F9D41F-CDD2-451B-9BD2-B649F01609FD}">
      <dgm:prSet/>
      <dgm:spPr/>
      <dgm:t>
        <a:bodyPr/>
        <a:lstStyle/>
        <a:p>
          <a:endParaRPr lang="ru-RU"/>
        </a:p>
      </dgm:t>
    </dgm:pt>
    <dgm:pt modelId="{2EEB7A61-9CAF-4F1A-9CB0-CF28540AEA6F}" type="sibTrans" cxnId="{35F9D41F-CDD2-451B-9BD2-B649F01609FD}">
      <dgm:prSet/>
      <dgm:spPr/>
      <dgm:t>
        <a:bodyPr/>
        <a:lstStyle/>
        <a:p>
          <a:endParaRPr lang="ru-RU"/>
        </a:p>
      </dgm:t>
    </dgm:pt>
    <dgm:pt modelId="{261112D7-EE98-4F51-8A56-FFB5AED938CF}">
      <dgm:prSet custT="1"/>
      <dgm:spPr/>
      <dgm:t>
        <a:bodyPr/>
        <a:lstStyle/>
        <a:p>
          <a:pPr algn="ctr" rtl="0"/>
          <a:r>
            <a:rPr lang="ru-RU" sz="1200" dirty="0" smtClean="0">
              <a:latin typeface="Times New Roman" panose="02020603050405020304" pitchFamily="18" charset="0"/>
              <a:cs typeface="Times New Roman" panose="02020603050405020304" pitchFamily="18" charset="0"/>
            </a:rPr>
            <a:t>5) </a:t>
          </a:r>
          <a:r>
            <a:rPr lang="ru-RU" sz="1400" dirty="0" err="1" smtClean="0">
              <a:latin typeface="Times New Roman" pitchFamily="18" charset="0"/>
              <a:cs typeface="Times New Roman" pitchFamily="18" charset="0"/>
            </a:rPr>
            <a:t>қайта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қабылдануға</a:t>
          </a:r>
          <a:r>
            <a:rPr lang="ru-RU" sz="1400" dirty="0" smtClean="0">
              <a:latin typeface="Times New Roman" pitchFamily="18" charset="0"/>
              <a:cs typeface="Times New Roman" pitchFamily="18" charset="0"/>
            </a:rPr>
            <a:t> және </a:t>
          </a:r>
          <a:r>
            <a:rPr lang="ru-RU" sz="1400" dirty="0" err="1" smtClean="0">
              <a:latin typeface="Times New Roman" pitchFamily="18" charset="0"/>
              <a:cs typeface="Times New Roman" pitchFamily="18" charset="0"/>
            </a:rPr>
            <a:t>бір</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оқу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орнынан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басқасына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бір</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мамандықтан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басқасына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ақылы</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негізден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мемлекеттік</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білім</a:t>
          </a:r>
          <a:r>
            <a:rPr lang="ru-RU" sz="1400" dirty="0" smtClean="0">
              <a:latin typeface="Times New Roman" pitchFamily="18" charset="0"/>
              <a:cs typeface="Times New Roman" pitchFamily="18" charset="0"/>
            </a:rPr>
            <a:t> беру </a:t>
          </a:r>
          <a:r>
            <a:rPr lang="ru-RU" sz="1400" dirty="0" err="1" smtClean="0">
              <a:latin typeface="Times New Roman" pitchFamily="18" charset="0"/>
              <a:cs typeface="Times New Roman" pitchFamily="18" charset="0"/>
            </a:rPr>
            <a:t>тапсырысы</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бойынша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оқуға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немесе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оқудың</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бір</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нысанынан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басқасына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ауысуға</a:t>
          </a:r>
          <a:r>
            <a:rPr lang="ru-RU" sz="1400" dirty="0" smtClean="0">
              <a:latin typeface="Times New Roman" pitchFamily="18" charset="0"/>
              <a:cs typeface="Times New Roman" pitchFamily="18" charset="0"/>
            </a:rPr>
            <a:t>; </a:t>
          </a:r>
          <a:endParaRPr lang="ru-RU" sz="1400" dirty="0">
            <a:latin typeface="Times New Roman" panose="02020603050405020304" pitchFamily="18" charset="0"/>
            <a:cs typeface="Times New Roman" panose="02020603050405020304" pitchFamily="18" charset="0"/>
          </a:endParaRPr>
        </a:p>
      </dgm:t>
    </dgm:pt>
    <dgm:pt modelId="{F22C3234-A886-4695-87A4-EBCB66421EE7}" type="parTrans" cxnId="{4447532B-07DA-432E-9462-E95A31680C7F}">
      <dgm:prSet/>
      <dgm:spPr/>
      <dgm:t>
        <a:bodyPr/>
        <a:lstStyle/>
        <a:p>
          <a:endParaRPr lang="ru-RU"/>
        </a:p>
      </dgm:t>
    </dgm:pt>
    <dgm:pt modelId="{353D09EF-D8A9-431D-84E0-65F60799F184}" type="sibTrans" cxnId="{4447532B-07DA-432E-9462-E95A31680C7F}">
      <dgm:prSet/>
      <dgm:spPr/>
      <dgm:t>
        <a:bodyPr/>
        <a:lstStyle/>
        <a:p>
          <a:endParaRPr lang="ru-RU"/>
        </a:p>
      </dgm:t>
    </dgm:pt>
    <dgm:pt modelId="{C12F72FC-2B22-4ED6-88C5-0177C9B0F233}">
      <dgm:prSet custT="1"/>
      <dgm:spPr/>
      <dgm:t>
        <a:bodyPr/>
        <a:lstStyle/>
        <a:p>
          <a:pPr algn="ctr" rtl="0"/>
          <a:r>
            <a:rPr lang="ru-RU" sz="1400" dirty="0" smtClean="0">
              <a:latin typeface="Times New Roman" panose="02020603050405020304" pitchFamily="18" charset="0"/>
              <a:cs typeface="Times New Roman" panose="02020603050405020304" pitchFamily="18" charset="0"/>
            </a:rPr>
            <a:t>6) </a:t>
          </a:r>
          <a:r>
            <a:rPr lang="ru-RU" sz="1400" u="none" dirty="0" err="1" smtClean="0">
              <a:solidFill>
                <a:schemeClr val="bg1"/>
              </a:solidFill>
              <a:latin typeface="Times New Roman" pitchFamily="18" charset="0"/>
              <a:cs typeface="Times New Roman" pitchFamily="18" charset="0"/>
            </a:rPr>
            <a:t>білім</a:t>
          </a:r>
          <a:r>
            <a:rPr lang="ru-RU" sz="1400" u="none" dirty="0" smtClean="0">
              <a:solidFill>
                <a:schemeClr val="bg1"/>
              </a:solidFill>
              <a:latin typeface="Times New Roman" pitchFamily="18" charset="0"/>
              <a:cs typeface="Times New Roman" pitchFamily="18" charset="0"/>
            </a:rPr>
            <a:t> беру </a:t>
          </a:r>
          <a:r>
            <a:rPr lang="ru-RU" sz="1400" u="none" dirty="0" err="1" smtClean="0">
              <a:solidFill>
                <a:schemeClr val="bg1"/>
              </a:solidFill>
              <a:latin typeface="Times New Roman" pitchFamily="18" charset="0"/>
              <a:cs typeface="Times New Roman" pitchFamily="18" charset="0"/>
            </a:rPr>
            <a:t>ұйымдарында</a:t>
          </a:r>
          <a:r>
            <a:rPr lang="ru-RU" sz="1400" u="none" dirty="0" smtClean="0">
              <a:solidFill>
                <a:schemeClr val="bg1"/>
              </a:solidFill>
              <a:latin typeface="Times New Roman" pitchFamily="18" charset="0"/>
              <a:cs typeface="Times New Roman" pitchFamily="18" charset="0"/>
            </a:rPr>
            <a:t> </a:t>
          </a:r>
          <a:r>
            <a:rPr lang="ru-RU" sz="1400" u="none" dirty="0" err="1" smtClean="0">
              <a:solidFill>
                <a:schemeClr val="bg1"/>
              </a:solidFill>
              <a:latin typeface="Times New Roman" pitchFamily="18" charset="0"/>
              <a:cs typeface="Times New Roman" pitchFamily="18" charset="0"/>
            </a:rPr>
            <a:t>ақпараттық</a:t>
          </a:r>
          <a:r>
            <a:rPr lang="ru-RU" sz="1400" u="none" dirty="0" smtClean="0">
              <a:solidFill>
                <a:schemeClr val="bg1"/>
              </a:solidFill>
              <a:latin typeface="Times New Roman" pitchFamily="18" charset="0"/>
              <a:cs typeface="Times New Roman" pitchFamily="18" charset="0"/>
            </a:rPr>
            <a:t> </a:t>
          </a:r>
          <a:r>
            <a:rPr lang="ru-RU" sz="1400" u="none" dirty="0" err="1" smtClean="0">
              <a:solidFill>
                <a:schemeClr val="bg1"/>
              </a:solidFill>
              <a:latin typeface="Times New Roman" pitchFamily="18" charset="0"/>
              <a:cs typeface="Times New Roman" pitchFamily="18" charset="0"/>
            </a:rPr>
            <a:t>ресурстарды</a:t>
          </a:r>
          <a:r>
            <a:rPr lang="ru-RU" sz="1400" u="none" dirty="0" smtClean="0">
              <a:solidFill>
                <a:schemeClr val="bg1"/>
              </a:solidFill>
              <a:latin typeface="Times New Roman" pitchFamily="18" charset="0"/>
              <a:cs typeface="Times New Roman" pitchFamily="18" charset="0"/>
            </a:rPr>
            <a:t> </a:t>
          </a:r>
          <a:r>
            <a:rPr lang="ru-RU" sz="1400" u="none" dirty="0" err="1" smtClean="0">
              <a:solidFill>
                <a:schemeClr val="bg1"/>
              </a:solidFill>
              <a:latin typeface="Times New Roman" pitchFamily="18" charset="0"/>
              <a:cs typeface="Times New Roman" pitchFamily="18" charset="0"/>
            </a:rPr>
            <a:t>тегін</a:t>
          </a:r>
          <a:r>
            <a:rPr lang="ru-RU" sz="1400" u="none" dirty="0" smtClean="0">
              <a:solidFill>
                <a:schemeClr val="bg1"/>
              </a:solidFill>
              <a:latin typeface="Times New Roman" pitchFamily="18" charset="0"/>
              <a:cs typeface="Times New Roman" pitchFamily="18" charset="0"/>
            </a:rPr>
            <a:t> </a:t>
          </a:r>
          <a:r>
            <a:rPr lang="ru-RU" sz="1400" u="none" dirty="0" err="1" smtClean="0">
              <a:solidFill>
                <a:schemeClr val="bg1"/>
              </a:solidFill>
              <a:latin typeface="Times New Roman" pitchFamily="18" charset="0"/>
              <a:cs typeface="Times New Roman" pitchFamily="18" charset="0"/>
            </a:rPr>
            <a:t>пайдалануға</a:t>
          </a:r>
          <a:r>
            <a:rPr lang="ru-RU" sz="1400" u="none" dirty="0" smtClean="0">
              <a:solidFill>
                <a:schemeClr val="bg1"/>
              </a:solidFill>
              <a:latin typeface="Times New Roman" pitchFamily="18" charset="0"/>
              <a:cs typeface="Times New Roman" pitchFamily="18" charset="0"/>
            </a:rPr>
            <a:t>, о</a:t>
          </a:r>
          <a:r>
            <a:rPr lang="kk-KZ" sz="1400" u="none" dirty="0" smtClean="0">
              <a:solidFill>
                <a:schemeClr val="bg1"/>
              </a:solidFill>
              <a:latin typeface="Times New Roman" pitchFamily="18" charset="0"/>
              <a:cs typeface="Times New Roman" pitchFamily="18" charset="0"/>
            </a:rPr>
            <a:t>қулықтармен, оқу-әдістемелік кешендермен</a:t>
          </a:r>
          <a:r>
            <a:rPr lang="ru-RU" sz="1400" u="none" dirty="0" smtClean="0">
              <a:solidFill>
                <a:schemeClr val="bg1"/>
              </a:solidFill>
              <a:latin typeface="Times New Roman" pitchFamily="18" charset="0"/>
              <a:cs typeface="Times New Roman" pitchFamily="18" charset="0"/>
            </a:rPr>
            <a:t> және </a:t>
          </a:r>
          <a:r>
            <a:rPr lang="ru-RU" sz="1400" u="none" dirty="0" err="1" smtClean="0">
              <a:solidFill>
                <a:schemeClr val="bg1"/>
              </a:solidFill>
              <a:latin typeface="Times New Roman" pitchFamily="18" charset="0"/>
              <a:cs typeface="Times New Roman" pitchFamily="18" charset="0"/>
            </a:rPr>
            <a:t>оқу-әдістемелік</a:t>
          </a:r>
          <a:r>
            <a:rPr lang="ru-RU" sz="1400" u="none" dirty="0" smtClean="0">
              <a:solidFill>
                <a:schemeClr val="bg1"/>
              </a:solidFill>
              <a:latin typeface="Times New Roman" pitchFamily="18" charset="0"/>
              <a:cs typeface="Times New Roman" pitchFamily="18" charset="0"/>
            </a:rPr>
            <a:t> </a:t>
          </a:r>
          <a:r>
            <a:rPr lang="ru-RU" sz="1400" u="none" dirty="0" err="1" smtClean="0">
              <a:solidFill>
                <a:schemeClr val="bg1"/>
              </a:solidFill>
              <a:latin typeface="Times New Roman" pitchFamily="18" charset="0"/>
              <a:cs typeface="Times New Roman" pitchFamily="18" charset="0"/>
            </a:rPr>
            <a:t>құралдармен</a:t>
          </a:r>
          <a:r>
            <a:rPr lang="ru-RU" sz="1400" u="none" dirty="0" smtClean="0">
              <a:solidFill>
                <a:schemeClr val="bg1"/>
              </a:solidFill>
              <a:latin typeface="Times New Roman" pitchFamily="18" charset="0"/>
              <a:cs typeface="Times New Roman" pitchFamily="18" charset="0"/>
            </a:rPr>
            <a:t> қамтамасыз </a:t>
          </a:r>
          <a:r>
            <a:rPr lang="ru-RU" sz="1400" u="none" dirty="0" err="1" smtClean="0">
              <a:solidFill>
                <a:schemeClr val="bg1"/>
              </a:solidFill>
              <a:latin typeface="Times New Roman" pitchFamily="18" charset="0"/>
              <a:cs typeface="Times New Roman" pitchFamily="18" charset="0"/>
            </a:rPr>
            <a:t>етілуге</a:t>
          </a:r>
          <a:r>
            <a:rPr lang="ru-RU" sz="1400" u="none" dirty="0" smtClean="0">
              <a:solidFill>
                <a:schemeClr val="bg1"/>
              </a:solidFill>
              <a:latin typeface="Times New Roman" pitchFamily="18" charset="0"/>
              <a:cs typeface="Times New Roman" pitchFamily="18" charset="0"/>
            </a:rPr>
            <a:t>; </a:t>
          </a:r>
          <a:endParaRPr lang="ru-RU" sz="1400" u="none" dirty="0">
            <a:solidFill>
              <a:schemeClr val="bg1"/>
            </a:solidFill>
            <a:latin typeface="Times New Roman" panose="02020603050405020304" pitchFamily="18" charset="0"/>
            <a:cs typeface="Times New Roman" panose="02020603050405020304" pitchFamily="18" charset="0"/>
          </a:endParaRPr>
        </a:p>
      </dgm:t>
    </dgm:pt>
    <dgm:pt modelId="{BFE19E6D-7D9A-473C-A87A-D4EEEEB75910}" type="parTrans" cxnId="{8E321361-71C2-4254-ACED-710BB188EC3B}">
      <dgm:prSet/>
      <dgm:spPr/>
      <dgm:t>
        <a:bodyPr/>
        <a:lstStyle/>
        <a:p>
          <a:endParaRPr lang="ru-RU"/>
        </a:p>
      </dgm:t>
    </dgm:pt>
    <dgm:pt modelId="{F819DADD-8AF4-410E-A152-F5C071AE8E80}" type="sibTrans" cxnId="{8E321361-71C2-4254-ACED-710BB188EC3B}">
      <dgm:prSet/>
      <dgm:spPr/>
      <dgm:t>
        <a:bodyPr/>
        <a:lstStyle/>
        <a:p>
          <a:endParaRPr lang="ru-RU"/>
        </a:p>
      </dgm:t>
    </dgm:pt>
    <dgm:pt modelId="{AB299BEA-252C-455F-8B94-FEA6763EA57B}">
      <dgm:prSet custT="1"/>
      <dgm:spPr/>
      <dgm:t>
        <a:bodyPr/>
        <a:lstStyle/>
        <a:p>
          <a:pPr algn="ctr" rtl="0"/>
          <a:r>
            <a:rPr lang="ru-RU" sz="1400" dirty="0" smtClean="0">
              <a:latin typeface="Times New Roman" panose="02020603050405020304" pitchFamily="18" charset="0"/>
              <a:cs typeface="Times New Roman" panose="02020603050405020304" pitchFamily="18" charset="0"/>
            </a:rPr>
            <a:t>7) </a:t>
          </a:r>
          <a:r>
            <a:rPr lang="ru-RU" sz="1400" dirty="0" smtClean="0">
              <a:latin typeface="Times New Roman" pitchFamily="18" charset="0"/>
              <a:cs typeface="Times New Roman" pitchFamily="18" charset="0"/>
            </a:rPr>
            <a:t>Қазақстан </a:t>
          </a:r>
          <a:r>
            <a:rPr lang="ru-RU" sz="1400" dirty="0" err="1" smtClean="0">
              <a:latin typeface="Times New Roman" pitchFamily="18" charset="0"/>
              <a:cs typeface="Times New Roman" pitchFamily="18" charset="0"/>
            </a:rPr>
            <a:t>Республикасының</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заңнамасына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сәйкес</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халықты</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жұмыспен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қамту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саласындағы</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жағдай</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туралы</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ақпарат</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алуға</a:t>
          </a:r>
          <a:r>
            <a:rPr lang="ru-RU" sz="1400"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dgm:t>
    </dgm:pt>
    <dgm:pt modelId="{2CD62408-9968-4FD2-8397-382E3402293D}" type="parTrans" cxnId="{B0996B29-55A0-452D-8CD4-EE9F60FD8A53}">
      <dgm:prSet/>
      <dgm:spPr/>
      <dgm:t>
        <a:bodyPr/>
        <a:lstStyle/>
        <a:p>
          <a:endParaRPr lang="ru-RU"/>
        </a:p>
      </dgm:t>
    </dgm:pt>
    <dgm:pt modelId="{310946B7-E27B-4E40-A66C-311AF8755BB3}" type="sibTrans" cxnId="{B0996B29-55A0-452D-8CD4-EE9F60FD8A53}">
      <dgm:prSet/>
      <dgm:spPr/>
      <dgm:t>
        <a:bodyPr/>
        <a:lstStyle/>
        <a:p>
          <a:endParaRPr lang="ru-RU"/>
        </a:p>
      </dgm:t>
    </dgm:pt>
    <dgm:pt modelId="{5597F0F0-7EB1-4B67-AA50-66036A096688}">
      <dgm:prSet custT="1"/>
      <dgm:spPr/>
      <dgm:t>
        <a:bodyPr/>
        <a:lstStyle/>
        <a:p>
          <a:pPr rtl="0"/>
          <a:r>
            <a:rPr lang="ru-RU" sz="1600" dirty="0" smtClean="0">
              <a:latin typeface="Times New Roman" panose="02020603050405020304" pitchFamily="18" charset="0"/>
              <a:cs typeface="Times New Roman" panose="02020603050405020304" pitchFamily="18" charset="0"/>
            </a:rPr>
            <a:t>8) </a:t>
          </a:r>
          <a:r>
            <a:rPr lang="ru-RU" sz="1600" dirty="0" err="1" smtClean="0">
              <a:latin typeface="Times New Roman" pitchFamily="18" charset="0"/>
              <a:cs typeface="Times New Roman" pitchFamily="18" charset="0"/>
            </a:rPr>
            <a:t>өзінің</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пікірі</a:t>
          </a:r>
          <a:r>
            <a:rPr lang="ru-RU" sz="1600" dirty="0" smtClean="0">
              <a:latin typeface="Times New Roman" pitchFamily="18" charset="0"/>
              <a:cs typeface="Times New Roman" pitchFamily="18" charset="0"/>
            </a:rPr>
            <a:t> мен </a:t>
          </a:r>
          <a:r>
            <a:rPr lang="ru-RU" sz="1600" dirty="0" err="1" smtClean="0">
              <a:latin typeface="Times New Roman" pitchFamily="18" charset="0"/>
              <a:cs typeface="Times New Roman" pitchFamily="18" charset="0"/>
            </a:rPr>
            <a:t>сенімін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еркін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білдіруге</a:t>
          </a:r>
          <a:r>
            <a:rPr lang="ru-RU" sz="1600" dirty="0" smtClean="0">
              <a:latin typeface="Times New Roman" pitchFamily="18" charset="0"/>
              <a:cs typeface="Times New Roman" pitchFamily="18" charset="0"/>
            </a:rPr>
            <a:t>;</a:t>
          </a:r>
          <a:endParaRPr lang="ru-RU" sz="1600" dirty="0">
            <a:latin typeface="Times New Roman" panose="02020603050405020304" pitchFamily="18" charset="0"/>
            <a:cs typeface="Times New Roman" panose="02020603050405020304" pitchFamily="18" charset="0"/>
          </a:endParaRPr>
        </a:p>
      </dgm:t>
    </dgm:pt>
    <dgm:pt modelId="{9E0A891C-517A-4839-B114-404A9836A377}" type="parTrans" cxnId="{1A729A36-8BB0-4240-ADB5-EFCEF43FAB5C}">
      <dgm:prSet/>
      <dgm:spPr/>
      <dgm:t>
        <a:bodyPr/>
        <a:lstStyle/>
        <a:p>
          <a:endParaRPr lang="ru-RU"/>
        </a:p>
      </dgm:t>
    </dgm:pt>
    <dgm:pt modelId="{AC5E23FF-6AC0-4E0A-91FD-1F4FBAB561E6}" type="sibTrans" cxnId="{1A729A36-8BB0-4240-ADB5-EFCEF43FAB5C}">
      <dgm:prSet/>
      <dgm:spPr/>
      <dgm:t>
        <a:bodyPr/>
        <a:lstStyle/>
        <a:p>
          <a:endParaRPr lang="ru-RU"/>
        </a:p>
      </dgm:t>
    </dgm:pt>
    <dgm:pt modelId="{3C7343E6-AE50-4949-8152-F232EC588427}">
      <dgm:prSet custT="1"/>
      <dgm:spPr/>
      <dgm:t>
        <a:bodyPr/>
        <a:lstStyle/>
        <a:p>
          <a:pPr rtl="0"/>
          <a:r>
            <a:rPr lang="ru-RU" sz="1600" dirty="0" smtClean="0">
              <a:latin typeface="Times New Roman" panose="02020603050405020304" pitchFamily="18" charset="0"/>
              <a:cs typeface="Times New Roman" panose="02020603050405020304" pitchFamily="18" charset="0"/>
            </a:rPr>
            <a:t>9) </a:t>
          </a:r>
          <a:r>
            <a:rPr lang="ru-RU" sz="1600" dirty="0" err="1" smtClean="0">
              <a:latin typeface="Times New Roman" pitchFamily="18" charset="0"/>
              <a:cs typeface="Times New Roman" pitchFamily="18" charset="0"/>
            </a:rPr>
            <a:t>өзінің</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адамдық</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қадір-қасиетінің</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құрметтелуіне</a:t>
          </a:r>
          <a:r>
            <a:rPr lang="ru-RU" sz="1600" dirty="0" smtClean="0">
              <a:latin typeface="Times New Roman" pitchFamily="18" charset="0"/>
              <a:cs typeface="Times New Roman" pitchFamily="18" charset="0"/>
            </a:rPr>
            <a:t>; </a:t>
          </a:r>
          <a:endParaRPr lang="ru-RU" sz="1600" dirty="0">
            <a:latin typeface="Times New Roman" panose="02020603050405020304" pitchFamily="18" charset="0"/>
            <a:cs typeface="Times New Roman" panose="02020603050405020304" pitchFamily="18" charset="0"/>
          </a:endParaRPr>
        </a:p>
      </dgm:t>
    </dgm:pt>
    <dgm:pt modelId="{98007DEA-C99B-4AC0-AD11-ABB113D3176C}" type="parTrans" cxnId="{A3EEA4A7-BFE3-424C-9937-7B155BC61ED6}">
      <dgm:prSet/>
      <dgm:spPr/>
      <dgm:t>
        <a:bodyPr/>
        <a:lstStyle/>
        <a:p>
          <a:endParaRPr lang="ru-RU"/>
        </a:p>
      </dgm:t>
    </dgm:pt>
    <dgm:pt modelId="{21E48FF1-F7CA-49C2-81B5-E00A139F22DE}" type="sibTrans" cxnId="{A3EEA4A7-BFE3-424C-9937-7B155BC61ED6}">
      <dgm:prSet/>
      <dgm:spPr/>
      <dgm:t>
        <a:bodyPr/>
        <a:lstStyle/>
        <a:p>
          <a:endParaRPr lang="ru-RU"/>
        </a:p>
      </dgm:t>
    </dgm:pt>
    <dgm:pt modelId="{16F1A51E-18A3-4B40-A3E2-198C0E8CF9D7}">
      <dgm:prSet custT="1"/>
      <dgm:spPr/>
      <dgm:t>
        <a:bodyPr/>
        <a:lstStyle/>
        <a:p>
          <a:pPr rtl="0"/>
          <a:r>
            <a:rPr lang="ru-RU" sz="1600" dirty="0" smtClean="0">
              <a:latin typeface="Times New Roman" panose="02020603050405020304" pitchFamily="18" charset="0"/>
              <a:cs typeface="Times New Roman" panose="02020603050405020304" pitchFamily="18" charset="0"/>
            </a:rPr>
            <a:t>10) </a:t>
          </a:r>
          <a:r>
            <a:rPr lang="ru-RU" sz="1600" dirty="0" err="1" smtClean="0">
              <a:latin typeface="Times New Roman" pitchFamily="18" charset="0"/>
              <a:cs typeface="Times New Roman" pitchFamily="18" charset="0"/>
            </a:rPr>
            <a:t>оқудағы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ғылыми</a:t>
          </a:r>
          <a:r>
            <a:rPr lang="ru-RU" sz="1600" dirty="0" smtClean="0">
              <a:latin typeface="Times New Roman" pitchFamily="18" charset="0"/>
              <a:cs typeface="Times New Roman" pitchFamily="18" charset="0"/>
            </a:rPr>
            <a:t> және </a:t>
          </a:r>
          <a:r>
            <a:rPr lang="ru-RU" sz="1600" dirty="0" err="1" smtClean="0">
              <a:latin typeface="Times New Roman" pitchFamily="18" charset="0"/>
              <a:cs typeface="Times New Roman" pitchFamily="18" charset="0"/>
            </a:rPr>
            <a:t>шығармашылық</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қызметтегі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табыстары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үшін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көтермеленуге</a:t>
          </a:r>
          <a:r>
            <a:rPr lang="ru-RU" sz="1600" dirty="0" smtClean="0">
              <a:latin typeface="Times New Roman" pitchFamily="18" charset="0"/>
              <a:cs typeface="Times New Roman" pitchFamily="18" charset="0"/>
            </a:rPr>
            <a:t> және </a:t>
          </a:r>
          <a:r>
            <a:rPr lang="ru-RU" sz="1600" dirty="0" err="1" smtClean="0">
              <a:latin typeface="Times New Roman" pitchFamily="18" charset="0"/>
              <a:cs typeface="Times New Roman" pitchFamily="18" charset="0"/>
            </a:rPr>
            <a:t>сыйақы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алуға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құқығы</a:t>
          </a:r>
          <a:r>
            <a:rPr lang="ru-RU" sz="1600" dirty="0" smtClean="0">
              <a:latin typeface="Times New Roman" pitchFamily="18" charset="0"/>
              <a:cs typeface="Times New Roman" pitchFamily="18" charset="0"/>
            </a:rPr>
            <a:t> бар.</a:t>
          </a:r>
          <a:endParaRPr lang="ru-RU" sz="1600" dirty="0">
            <a:latin typeface="Times New Roman" panose="02020603050405020304" pitchFamily="18" charset="0"/>
            <a:cs typeface="Times New Roman" panose="02020603050405020304" pitchFamily="18" charset="0"/>
          </a:endParaRPr>
        </a:p>
      </dgm:t>
    </dgm:pt>
    <dgm:pt modelId="{9C0B8C3F-61B4-471F-BC56-0D94565A4C18}" type="parTrans" cxnId="{CD97A592-17A3-4ED8-B47B-77BC7CE27DAE}">
      <dgm:prSet/>
      <dgm:spPr/>
      <dgm:t>
        <a:bodyPr/>
        <a:lstStyle/>
        <a:p>
          <a:endParaRPr lang="ru-RU"/>
        </a:p>
      </dgm:t>
    </dgm:pt>
    <dgm:pt modelId="{6312D20F-2456-424F-A1A9-948842E62728}" type="sibTrans" cxnId="{CD97A592-17A3-4ED8-B47B-77BC7CE27DAE}">
      <dgm:prSet/>
      <dgm:spPr/>
      <dgm:t>
        <a:bodyPr/>
        <a:lstStyle/>
        <a:p>
          <a:endParaRPr lang="ru-RU"/>
        </a:p>
      </dgm:t>
    </dgm:pt>
    <dgm:pt modelId="{8226AC82-7CAD-4506-8B1D-318FC999B902}" type="pres">
      <dgm:prSet presAssocID="{EC79202A-0CF8-4340-A8F3-4157126F14E1}" presName="linear" presStyleCnt="0">
        <dgm:presLayoutVars>
          <dgm:animLvl val="lvl"/>
          <dgm:resizeHandles val="exact"/>
        </dgm:presLayoutVars>
      </dgm:prSet>
      <dgm:spPr/>
      <dgm:t>
        <a:bodyPr/>
        <a:lstStyle/>
        <a:p>
          <a:endParaRPr lang="ru-RU"/>
        </a:p>
      </dgm:t>
    </dgm:pt>
    <dgm:pt modelId="{045AE9E3-9A85-48A8-8E01-E57429065BF3}" type="pres">
      <dgm:prSet presAssocID="{8F907643-F376-447D-9C9B-EC5ABAB2D824}" presName="parentText" presStyleLbl="node1" presStyleIdx="0" presStyleCnt="10">
        <dgm:presLayoutVars>
          <dgm:chMax val="0"/>
          <dgm:bulletEnabled val="1"/>
        </dgm:presLayoutVars>
      </dgm:prSet>
      <dgm:spPr/>
      <dgm:t>
        <a:bodyPr/>
        <a:lstStyle/>
        <a:p>
          <a:endParaRPr lang="ru-RU"/>
        </a:p>
      </dgm:t>
    </dgm:pt>
    <dgm:pt modelId="{50D861A1-4C0F-4B38-AEB7-69BD715DB46A}" type="pres">
      <dgm:prSet presAssocID="{08A04FC4-2D74-45B0-9107-C2798D43F330}" presName="spacer" presStyleCnt="0"/>
      <dgm:spPr/>
    </dgm:pt>
    <dgm:pt modelId="{84281796-F2FE-468F-96F4-9FD20E3874B4}" type="pres">
      <dgm:prSet presAssocID="{539AAD8A-2C22-4FC4-A914-AD466C35AB94}" presName="parentText" presStyleLbl="node1" presStyleIdx="1" presStyleCnt="10">
        <dgm:presLayoutVars>
          <dgm:chMax val="0"/>
          <dgm:bulletEnabled val="1"/>
        </dgm:presLayoutVars>
      </dgm:prSet>
      <dgm:spPr/>
      <dgm:t>
        <a:bodyPr/>
        <a:lstStyle/>
        <a:p>
          <a:endParaRPr lang="ru-RU"/>
        </a:p>
      </dgm:t>
    </dgm:pt>
    <dgm:pt modelId="{D148010E-CD88-471B-BE65-5D35796969FA}" type="pres">
      <dgm:prSet presAssocID="{8382C45A-BA4F-4FA2-ACD1-6D572C1D2E2A}" presName="spacer" presStyleCnt="0"/>
      <dgm:spPr/>
    </dgm:pt>
    <dgm:pt modelId="{15C6C437-8A5D-4205-AA52-5EC2EB4CD170}" type="pres">
      <dgm:prSet presAssocID="{58E0C4B5-0418-4A0B-A9E7-1718A3A71509}" presName="parentText" presStyleLbl="node1" presStyleIdx="2" presStyleCnt="10">
        <dgm:presLayoutVars>
          <dgm:chMax val="0"/>
          <dgm:bulletEnabled val="1"/>
        </dgm:presLayoutVars>
      </dgm:prSet>
      <dgm:spPr/>
      <dgm:t>
        <a:bodyPr/>
        <a:lstStyle/>
        <a:p>
          <a:endParaRPr lang="ru-RU"/>
        </a:p>
      </dgm:t>
    </dgm:pt>
    <dgm:pt modelId="{4FBC16AF-2169-4AFF-9B20-56BDF0C4D4EB}" type="pres">
      <dgm:prSet presAssocID="{AEFFDCC0-5CDD-41A4-8804-66DDA80A4BEB}" presName="spacer" presStyleCnt="0"/>
      <dgm:spPr/>
    </dgm:pt>
    <dgm:pt modelId="{C4E6B887-603A-48FD-B7F6-71E800A63C47}" type="pres">
      <dgm:prSet presAssocID="{595F4E47-E96E-48CF-A281-12A4B98F496E}" presName="parentText" presStyleLbl="node1" presStyleIdx="3" presStyleCnt="10" custScaleY="54655" custLinFactY="1259" custLinFactNeighborX="-1632" custLinFactNeighborY="100000">
        <dgm:presLayoutVars>
          <dgm:chMax val="0"/>
          <dgm:bulletEnabled val="1"/>
        </dgm:presLayoutVars>
      </dgm:prSet>
      <dgm:spPr/>
      <dgm:t>
        <a:bodyPr/>
        <a:lstStyle/>
        <a:p>
          <a:endParaRPr lang="ru-RU"/>
        </a:p>
      </dgm:t>
    </dgm:pt>
    <dgm:pt modelId="{FA154C7F-5636-49A4-A987-82323E2F339F}" type="pres">
      <dgm:prSet presAssocID="{2EEB7A61-9CAF-4F1A-9CB0-CF28540AEA6F}" presName="spacer" presStyleCnt="0"/>
      <dgm:spPr/>
    </dgm:pt>
    <dgm:pt modelId="{EF7216B1-ECFC-4F1B-BD08-8140B294598E}" type="pres">
      <dgm:prSet presAssocID="{261112D7-EE98-4F51-8A56-FFB5AED938CF}" presName="parentText" presStyleLbl="node1" presStyleIdx="4" presStyleCnt="10" custScaleY="135968">
        <dgm:presLayoutVars>
          <dgm:chMax val="0"/>
          <dgm:bulletEnabled val="1"/>
        </dgm:presLayoutVars>
      </dgm:prSet>
      <dgm:spPr/>
      <dgm:t>
        <a:bodyPr/>
        <a:lstStyle/>
        <a:p>
          <a:endParaRPr lang="ru-RU"/>
        </a:p>
      </dgm:t>
    </dgm:pt>
    <dgm:pt modelId="{87044CB1-05A6-436E-855D-52A0496727CC}" type="pres">
      <dgm:prSet presAssocID="{353D09EF-D8A9-431D-84E0-65F60799F184}" presName="spacer" presStyleCnt="0"/>
      <dgm:spPr/>
    </dgm:pt>
    <dgm:pt modelId="{A7C5A1DD-B947-43D4-887C-986AE0F8B52A}" type="pres">
      <dgm:prSet presAssocID="{C12F72FC-2B22-4ED6-88C5-0177C9B0F233}" presName="parentText" presStyleLbl="node1" presStyleIdx="5" presStyleCnt="10">
        <dgm:presLayoutVars>
          <dgm:chMax val="0"/>
          <dgm:bulletEnabled val="1"/>
        </dgm:presLayoutVars>
      </dgm:prSet>
      <dgm:spPr/>
      <dgm:t>
        <a:bodyPr/>
        <a:lstStyle/>
        <a:p>
          <a:endParaRPr lang="ru-RU"/>
        </a:p>
      </dgm:t>
    </dgm:pt>
    <dgm:pt modelId="{2BF386E3-8D52-4580-8C23-76F9057D23ED}" type="pres">
      <dgm:prSet presAssocID="{F819DADD-8AF4-410E-A152-F5C071AE8E80}" presName="spacer" presStyleCnt="0"/>
      <dgm:spPr/>
    </dgm:pt>
    <dgm:pt modelId="{5AF739BA-95EF-4C87-86C6-B6F2054071D1}" type="pres">
      <dgm:prSet presAssocID="{AB299BEA-252C-455F-8B94-FEA6763EA57B}" presName="parentText" presStyleLbl="node1" presStyleIdx="6" presStyleCnt="10">
        <dgm:presLayoutVars>
          <dgm:chMax val="0"/>
          <dgm:bulletEnabled val="1"/>
        </dgm:presLayoutVars>
      </dgm:prSet>
      <dgm:spPr/>
      <dgm:t>
        <a:bodyPr/>
        <a:lstStyle/>
        <a:p>
          <a:endParaRPr lang="ru-RU"/>
        </a:p>
      </dgm:t>
    </dgm:pt>
    <dgm:pt modelId="{5EE37064-B626-4D7E-A413-4D0B776284B3}" type="pres">
      <dgm:prSet presAssocID="{310946B7-E27B-4E40-A66C-311AF8755BB3}" presName="spacer" presStyleCnt="0"/>
      <dgm:spPr/>
    </dgm:pt>
    <dgm:pt modelId="{19825C79-08B7-4A6E-9DAE-19FBB023D63D}" type="pres">
      <dgm:prSet presAssocID="{5597F0F0-7EB1-4B67-AA50-66036A096688}" presName="parentText" presStyleLbl="node1" presStyleIdx="7" presStyleCnt="10" custLinFactY="-1734" custLinFactNeighborY="-100000">
        <dgm:presLayoutVars>
          <dgm:chMax val="0"/>
          <dgm:bulletEnabled val="1"/>
        </dgm:presLayoutVars>
      </dgm:prSet>
      <dgm:spPr/>
      <dgm:t>
        <a:bodyPr/>
        <a:lstStyle/>
        <a:p>
          <a:endParaRPr lang="ru-RU"/>
        </a:p>
      </dgm:t>
    </dgm:pt>
    <dgm:pt modelId="{5DD34F28-8523-4D7E-A9CC-8BE3955AACF1}" type="pres">
      <dgm:prSet presAssocID="{AC5E23FF-6AC0-4E0A-91FD-1F4FBAB561E6}" presName="spacer" presStyleCnt="0"/>
      <dgm:spPr/>
    </dgm:pt>
    <dgm:pt modelId="{72A95C56-4728-46D7-8672-177ABBCABA3C}" type="pres">
      <dgm:prSet presAssocID="{3C7343E6-AE50-4949-8152-F232EC588427}" presName="parentText" presStyleLbl="node1" presStyleIdx="8" presStyleCnt="10">
        <dgm:presLayoutVars>
          <dgm:chMax val="0"/>
          <dgm:bulletEnabled val="1"/>
        </dgm:presLayoutVars>
      </dgm:prSet>
      <dgm:spPr/>
      <dgm:t>
        <a:bodyPr/>
        <a:lstStyle/>
        <a:p>
          <a:endParaRPr lang="ru-RU"/>
        </a:p>
      </dgm:t>
    </dgm:pt>
    <dgm:pt modelId="{8DFA234B-A610-442E-8B84-B4069EB199EA}" type="pres">
      <dgm:prSet presAssocID="{21E48FF1-F7CA-49C2-81B5-E00A139F22DE}" presName="spacer" presStyleCnt="0"/>
      <dgm:spPr/>
    </dgm:pt>
    <dgm:pt modelId="{6DF53568-B58C-4BA2-A058-055188D6A09A}" type="pres">
      <dgm:prSet presAssocID="{16F1A51E-18A3-4B40-A3E2-198C0E8CF9D7}" presName="parentText" presStyleLbl="node1" presStyleIdx="9" presStyleCnt="10">
        <dgm:presLayoutVars>
          <dgm:chMax val="0"/>
          <dgm:bulletEnabled val="1"/>
        </dgm:presLayoutVars>
      </dgm:prSet>
      <dgm:spPr/>
      <dgm:t>
        <a:bodyPr/>
        <a:lstStyle/>
        <a:p>
          <a:endParaRPr lang="ru-RU"/>
        </a:p>
      </dgm:t>
    </dgm:pt>
  </dgm:ptLst>
  <dgm:cxnLst>
    <dgm:cxn modelId="{9A48F9EF-03E2-4CAC-9FF5-6FECC9A1FEFD}" type="presOf" srcId="{8F907643-F376-447D-9C9B-EC5ABAB2D824}" destId="{045AE9E3-9A85-48A8-8E01-E57429065BF3}" srcOrd="0" destOrd="0" presId="urn:microsoft.com/office/officeart/2005/8/layout/vList2"/>
    <dgm:cxn modelId="{A3EEA4A7-BFE3-424C-9937-7B155BC61ED6}" srcId="{EC79202A-0CF8-4340-A8F3-4157126F14E1}" destId="{3C7343E6-AE50-4949-8152-F232EC588427}" srcOrd="8" destOrd="0" parTransId="{98007DEA-C99B-4AC0-AD11-ABB113D3176C}" sibTransId="{21E48FF1-F7CA-49C2-81B5-E00A139F22DE}"/>
    <dgm:cxn modelId="{4447532B-07DA-432E-9462-E95A31680C7F}" srcId="{EC79202A-0CF8-4340-A8F3-4157126F14E1}" destId="{261112D7-EE98-4F51-8A56-FFB5AED938CF}" srcOrd="4" destOrd="0" parTransId="{F22C3234-A886-4695-87A4-EBCB66421EE7}" sibTransId="{353D09EF-D8A9-431D-84E0-65F60799F184}"/>
    <dgm:cxn modelId="{C0E45066-2317-4371-B958-44381DA1F782}" type="presOf" srcId="{3C7343E6-AE50-4949-8152-F232EC588427}" destId="{72A95C56-4728-46D7-8672-177ABBCABA3C}" srcOrd="0" destOrd="0" presId="urn:microsoft.com/office/officeart/2005/8/layout/vList2"/>
    <dgm:cxn modelId="{35F9D41F-CDD2-451B-9BD2-B649F01609FD}" srcId="{EC79202A-0CF8-4340-A8F3-4157126F14E1}" destId="{595F4E47-E96E-48CF-A281-12A4B98F496E}" srcOrd="3" destOrd="0" parTransId="{65B68EE4-2984-45E3-8723-89E6CC167B9A}" sibTransId="{2EEB7A61-9CAF-4F1A-9CB0-CF28540AEA6F}"/>
    <dgm:cxn modelId="{28395031-F977-4550-8BB5-CEDDD4317F25}" type="presOf" srcId="{5597F0F0-7EB1-4B67-AA50-66036A096688}" destId="{19825C79-08B7-4A6E-9DAE-19FBB023D63D}" srcOrd="0" destOrd="0" presId="urn:microsoft.com/office/officeart/2005/8/layout/vList2"/>
    <dgm:cxn modelId="{D22FCC19-1D19-4D64-BCAA-3DCE098A82D1}" srcId="{EC79202A-0CF8-4340-A8F3-4157126F14E1}" destId="{8F907643-F376-447D-9C9B-EC5ABAB2D824}" srcOrd="0" destOrd="0" parTransId="{4E1751FB-55C5-4F30-B6A9-2BAD1055B79C}" sibTransId="{08A04FC4-2D74-45B0-9107-C2798D43F330}"/>
    <dgm:cxn modelId="{A8F63E47-D07C-49B8-A185-4B027F37EA4F}" type="presOf" srcId="{EC79202A-0CF8-4340-A8F3-4157126F14E1}" destId="{8226AC82-7CAD-4506-8B1D-318FC999B902}" srcOrd="0" destOrd="0" presId="urn:microsoft.com/office/officeart/2005/8/layout/vList2"/>
    <dgm:cxn modelId="{EAF93791-A71C-4909-8207-E6AF4A28D677}" type="presOf" srcId="{16F1A51E-18A3-4B40-A3E2-198C0E8CF9D7}" destId="{6DF53568-B58C-4BA2-A058-055188D6A09A}" srcOrd="0" destOrd="0" presId="urn:microsoft.com/office/officeart/2005/8/layout/vList2"/>
    <dgm:cxn modelId="{B1761B47-AE85-4DEA-A4F3-76A8BF3C1409}" type="presOf" srcId="{261112D7-EE98-4F51-8A56-FFB5AED938CF}" destId="{EF7216B1-ECFC-4F1B-BD08-8140B294598E}" srcOrd="0" destOrd="0" presId="urn:microsoft.com/office/officeart/2005/8/layout/vList2"/>
    <dgm:cxn modelId="{B0996B29-55A0-452D-8CD4-EE9F60FD8A53}" srcId="{EC79202A-0CF8-4340-A8F3-4157126F14E1}" destId="{AB299BEA-252C-455F-8B94-FEA6763EA57B}" srcOrd="6" destOrd="0" parTransId="{2CD62408-9968-4FD2-8397-382E3402293D}" sibTransId="{310946B7-E27B-4E40-A66C-311AF8755BB3}"/>
    <dgm:cxn modelId="{B2BAE931-6E8A-4BB6-BE25-A7E9EA549D0D}" type="presOf" srcId="{AB299BEA-252C-455F-8B94-FEA6763EA57B}" destId="{5AF739BA-95EF-4C87-86C6-B6F2054071D1}" srcOrd="0" destOrd="0" presId="urn:microsoft.com/office/officeart/2005/8/layout/vList2"/>
    <dgm:cxn modelId="{8EE338EB-782A-4726-8C17-ACE77C4EF91C}" type="presOf" srcId="{C12F72FC-2B22-4ED6-88C5-0177C9B0F233}" destId="{A7C5A1DD-B947-43D4-887C-986AE0F8B52A}" srcOrd="0" destOrd="0" presId="urn:microsoft.com/office/officeart/2005/8/layout/vList2"/>
    <dgm:cxn modelId="{AC91585E-DE60-4B88-9D23-75EC032F0313}" srcId="{EC79202A-0CF8-4340-A8F3-4157126F14E1}" destId="{539AAD8A-2C22-4FC4-A914-AD466C35AB94}" srcOrd="1" destOrd="0" parTransId="{D70ABA90-7C87-40FA-BC2A-5822DB6E824B}" sibTransId="{8382C45A-BA4F-4FA2-ACD1-6D572C1D2E2A}"/>
    <dgm:cxn modelId="{8E321361-71C2-4254-ACED-710BB188EC3B}" srcId="{EC79202A-0CF8-4340-A8F3-4157126F14E1}" destId="{C12F72FC-2B22-4ED6-88C5-0177C9B0F233}" srcOrd="5" destOrd="0" parTransId="{BFE19E6D-7D9A-473C-A87A-D4EEEEB75910}" sibTransId="{F819DADD-8AF4-410E-A152-F5C071AE8E80}"/>
    <dgm:cxn modelId="{CD97A592-17A3-4ED8-B47B-77BC7CE27DAE}" srcId="{EC79202A-0CF8-4340-A8F3-4157126F14E1}" destId="{16F1A51E-18A3-4B40-A3E2-198C0E8CF9D7}" srcOrd="9" destOrd="0" parTransId="{9C0B8C3F-61B4-471F-BC56-0D94565A4C18}" sibTransId="{6312D20F-2456-424F-A1A9-948842E62728}"/>
    <dgm:cxn modelId="{A51C004D-14FF-42A6-84BD-ADBA295FD999}" srcId="{EC79202A-0CF8-4340-A8F3-4157126F14E1}" destId="{58E0C4B5-0418-4A0B-A9E7-1718A3A71509}" srcOrd="2" destOrd="0" parTransId="{BCC2F598-46D3-412A-A86D-1FC0BC083A9A}" sibTransId="{AEFFDCC0-5CDD-41A4-8804-66DDA80A4BEB}"/>
    <dgm:cxn modelId="{F5897E12-EF97-4EE8-8D45-F2D86D5CA995}" type="presOf" srcId="{58E0C4B5-0418-4A0B-A9E7-1718A3A71509}" destId="{15C6C437-8A5D-4205-AA52-5EC2EB4CD170}" srcOrd="0" destOrd="0" presId="urn:microsoft.com/office/officeart/2005/8/layout/vList2"/>
    <dgm:cxn modelId="{1A729A36-8BB0-4240-ADB5-EFCEF43FAB5C}" srcId="{EC79202A-0CF8-4340-A8F3-4157126F14E1}" destId="{5597F0F0-7EB1-4B67-AA50-66036A096688}" srcOrd="7" destOrd="0" parTransId="{9E0A891C-517A-4839-B114-404A9836A377}" sibTransId="{AC5E23FF-6AC0-4E0A-91FD-1F4FBAB561E6}"/>
    <dgm:cxn modelId="{DB6D660A-F60E-4F02-A1E0-2A333C281AFF}" type="presOf" srcId="{539AAD8A-2C22-4FC4-A914-AD466C35AB94}" destId="{84281796-F2FE-468F-96F4-9FD20E3874B4}" srcOrd="0" destOrd="0" presId="urn:microsoft.com/office/officeart/2005/8/layout/vList2"/>
    <dgm:cxn modelId="{E25D026A-0861-4D56-9AFF-DD48B74D63E3}" type="presOf" srcId="{595F4E47-E96E-48CF-A281-12A4B98F496E}" destId="{C4E6B887-603A-48FD-B7F6-71E800A63C47}" srcOrd="0" destOrd="0" presId="urn:microsoft.com/office/officeart/2005/8/layout/vList2"/>
    <dgm:cxn modelId="{84C87450-CCB0-4BA8-8FD6-0DE1BB03330C}" type="presParOf" srcId="{8226AC82-7CAD-4506-8B1D-318FC999B902}" destId="{045AE9E3-9A85-48A8-8E01-E57429065BF3}" srcOrd="0" destOrd="0" presId="urn:microsoft.com/office/officeart/2005/8/layout/vList2"/>
    <dgm:cxn modelId="{C4EAAF8A-1579-4E64-BD59-7A18E021B108}" type="presParOf" srcId="{8226AC82-7CAD-4506-8B1D-318FC999B902}" destId="{50D861A1-4C0F-4B38-AEB7-69BD715DB46A}" srcOrd="1" destOrd="0" presId="urn:microsoft.com/office/officeart/2005/8/layout/vList2"/>
    <dgm:cxn modelId="{F53FF04E-7ADA-41FE-AF2F-DA1E0ADF4580}" type="presParOf" srcId="{8226AC82-7CAD-4506-8B1D-318FC999B902}" destId="{84281796-F2FE-468F-96F4-9FD20E3874B4}" srcOrd="2" destOrd="0" presId="urn:microsoft.com/office/officeart/2005/8/layout/vList2"/>
    <dgm:cxn modelId="{4E07EEE1-D6CC-4508-9002-89EC46F66FB7}" type="presParOf" srcId="{8226AC82-7CAD-4506-8B1D-318FC999B902}" destId="{D148010E-CD88-471B-BE65-5D35796969FA}" srcOrd="3" destOrd="0" presId="urn:microsoft.com/office/officeart/2005/8/layout/vList2"/>
    <dgm:cxn modelId="{D9E6F681-F985-4BA1-A143-E4E6D1B56765}" type="presParOf" srcId="{8226AC82-7CAD-4506-8B1D-318FC999B902}" destId="{15C6C437-8A5D-4205-AA52-5EC2EB4CD170}" srcOrd="4" destOrd="0" presId="urn:microsoft.com/office/officeart/2005/8/layout/vList2"/>
    <dgm:cxn modelId="{5B3E7868-9FD8-47AB-96CA-9FA7B43E7C6E}" type="presParOf" srcId="{8226AC82-7CAD-4506-8B1D-318FC999B902}" destId="{4FBC16AF-2169-4AFF-9B20-56BDF0C4D4EB}" srcOrd="5" destOrd="0" presId="urn:microsoft.com/office/officeart/2005/8/layout/vList2"/>
    <dgm:cxn modelId="{B5B543AE-5730-433B-9B94-198DD60C89BC}" type="presParOf" srcId="{8226AC82-7CAD-4506-8B1D-318FC999B902}" destId="{C4E6B887-603A-48FD-B7F6-71E800A63C47}" srcOrd="6" destOrd="0" presId="urn:microsoft.com/office/officeart/2005/8/layout/vList2"/>
    <dgm:cxn modelId="{DC94F69B-29CF-4A7B-96A5-C7071BB60FB1}" type="presParOf" srcId="{8226AC82-7CAD-4506-8B1D-318FC999B902}" destId="{FA154C7F-5636-49A4-A987-82323E2F339F}" srcOrd="7" destOrd="0" presId="urn:microsoft.com/office/officeart/2005/8/layout/vList2"/>
    <dgm:cxn modelId="{D90F407A-0365-4B01-A5A9-AFDA26177430}" type="presParOf" srcId="{8226AC82-7CAD-4506-8B1D-318FC999B902}" destId="{EF7216B1-ECFC-4F1B-BD08-8140B294598E}" srcOrd="8" destOrd="0" presId="urn:microsoft.com/office/officeart/2005/8/layout/vList2"/>
    <dgm:cxn modelId="{17C607C8-5A96-4656-9229-41A787D73F1D}" type="presParOf" srcId="{8226AC82-7CAD-4506-8B1D-318FC999B902}" destId="{87044CB1-05A6-436E-855D-52A0496727CC}" srcOrd="9" destOrd="0" presId="urn:microsoft.com/office/officeart/2005/8/layout/vList2"/>
    <dgm:cxn modelId="{05A1FB13-B65B-4346-8F55-94F4C24732ED}" type="presParOf" srcId="{8226AC82-7CAD-4506-8B1D-318FC999B902}" destId="{A7C5A1DD-B947-43D4-887C-986AE0F8B52A}" srcOrd="10" destOrd="0" presId="urn:microsoft.com/office/officeart/2005/8/layout/vList2"/>
    <dgm:cxn modelId="{277F369E-0BEF-4775-A161-140ACB92E811}" type="presParOf" srcId="{8226AC82-7CAD-4506-8B1D-318FC999B902}" destId="{2BF386E3-8D52-4580-8C23-76F9057D23ED}" srcOrd="11" destOrd="0" presId="urn:microsoft.com/office/officeart/2005/8/layout/vList2"/>
    <dgm:cxn modelId="{D575400F-4A82-42A5-906A-F1244B112711}" type="presParOf" srcId="{8226AC82-7CAD-4506-8B1D-318FC999B902}" destId="{5AF739BA-95EF-4C87-86C6-B6F2054071D1}" srcOrd="12" destOrd="0" presId="urn:microsoft.com/office/officeart/2005/8/layout/vList2"/>
    <dgm:cxn modelId="{7A08DDE0-C1C5-4DB6-AB06-C3F11B9124B1}" type="presParOf" srcId="{8226AC82-7CAD-4506-8B1D-318FC999B902}" destId="{5EE37064-B626-4D7E-A413-4D0B776284B3}" srcOrd="13" destOrd="0" presId="urn:microsoft.com/office/officeart/2005/8/layout/vList2"/>
    <dgm:cxn modelId="{F6349A7B-652D-494A-BD31-CC23134FF07E}" type="presParOf" srcId="{8226AC82-7CAD-4506-8B1D-318FC999B902}" destId="{19825C79-08B7-4A6E-9DAE-19FBB023D63D}" srcOrd="14" destOrd="0" presId="urn:microsoft.com/office/officeart/2005/8/layout/vList2"/>
    <dgm:cxn modelId="{6CC63DF8-8313-42E6-BE7E-05B40A7CFCE0}" type="presParOf" srcId="{8226AC82-7CAD-4506-8B1D-318FC999B902}" destId="{5DD34F28-8523-4D7E-A9CC-8BE3955AACF1}" srcOrd="15" destOrd="0" presId="urn:microsoft.com/office/officeart/2005/8/layout/vList2"/>
    <dgm:cxn modelId="{0CFEACCA-9E34-4007-8CA7-F6BB1858D887}" type="presParOf" srcId="{8226AC82-7CAD-4506-8B1D-318FC999B902}" destId="{72A95C56-4728-46D7-8672-177ABBCABA3C}" srcOrd="16" destOrd="0" presId="urn:microsoft.com/office/officeart/2005/8/layout/vList2"/>
    <dgm:cxn modelId="{69C6EA93-8BC0-4D69-8E1E-E77F7437A07A}" type="presParOf" srcId="{8226AC82-7CAD-4506-8B1D-318FC999B902}" destId="{8DFA234B-A610-442E-8B84-B4069EB199EA}" srcOrd="17" destOrd="0" presId="urn:microsoft.com/office/officeart/2005/8/layout/vList2"/>
    <dgm:cxn modelId="{C51293CD-CD78-4C4E-8211-B13B666EE31E}" type="presParOf" srcId="{8226AC82-7CAD-4506-8B1D-318FC999B902}" destId="{6DF53568-B58C-4BA2-A058-055188D6A09A}" srcOrd="18"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4EF2AC9-4ABC-4618-AF9C-F6751BACC1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A2468D6A-9225-475A-B0E2-7981B6DADFF3}">
      <dgm:prSet custT="1"/>
      <dgm:spPr/>
      <dgm:t>
        <a:bodyPr/>
        <a:lstStyle/>
        <a:p>
          <a:pPr algn="ctr" rtl="0"/>
          <a:endParaRPr lang="ru-RU" sz="2400" dirty="0" smtClean="0">
            <a:latin typeface="Times New Roman" panose="02020603050405020304" pitchFamily="18" charset="0"/>
            <a:cs typeface="Times New Roman" panose="02020603050405020304" pitchFamily="18" charset="0"/>
          </a:endParaRPr>
        </a:p>
        <a:p>
          <a:pPr algn="ctr" rtl="0"/>
          <a:r>
            <a:rPr lang="kk-KZ" sz="2800" dirty="0" smtClean="0">
              <a:effectLst/>
              <a:latin typeface="Times New Roman"/>
              <a:ea typeface="Times New Roman"/>
            </a:rPr>
            <a:t>«Білім туралы» Заңның аталған бабының 1-тарауы келесі жағдайды анықтайды: Қазақстан Республикасының азаматтары, Қазақстан Республикасында тұрақты тұрып жатқан шетелдіктер мен азаматтығы жоқ тұлғалар білім ұйымдарын және білім алу түрін қабылдау шарттарына сәйкес таңдауға құқығы бар.  </a:t>
          </a:r>
          <a:endParaRPr lang="ru-RU" sz="2800" dirty="0">
            <a:latin typeface="Times New Roman" panose="02020603050405020304" pitchFamily="18" charset="0"/>
            <a:cs typeface="Times New Roman" panose="02020603050405020304" pitchFamily="18" charset="0"/>
          </a:endParaRPr>
        </a:p>
      </dgm:t>
    </dgm:pt>
    <dgm:pt modelId="{3F4C04B5-F9F7-4126-8EFB-C5BA4F427798}" type="parTrans" cxnId="{516EF91E-9F9B-4AB1-B1E6-C6CF66E17C15}">
      <dgm:prSet/>
      <dgm:spPr/>
      <dgm:t>
        <a:bodyPr/>
        <a:lstStyle/>
        <a:p>
          <a:endParaRPr lang="ru-RU"/>
        </a:p>
      </dgm:t>
    </dgm:pt>
    <dgm:pt modelId="{526337E0-4854-4C12-BD33-3F19C534D31D}" type="sibTrans" cxnId="{516EF91E-9F9B-4AB1-B1E6-C6CF66E17C15}">
      <dgm:prSet/>
      <dgm:spPr/>
      <dgm:t>
        <a:bodyPr/>
        <a:lstStyle/>
        <a:p>
          <a:endParaRPr lang="ru-RU"/>
        </a:p>
      </dgm:t>
    </dgm:pt>
    <dgm:pt modelId="{D7BD295E-909E-4AE1-9AA4-52D1B80A588B}" type="pres">
      <dgm:prSet presAssocID="{B4EF2AC9-4ABC-4618-AF9C-F6751BACC12F}" presName="linear" presStyleCnt="0">
        <dgm:presLayoutVars>
          <dgm:animLvl val="lvl"/>
          <dgm:resizeHandles val="exact"/>
        </dgm:presLayoutVars>
      </dgm:prSet>
      <dgm:spPr/>
      <dgm:t>
        <a:bodyPr/>
        <a:lstStyle/>
        <a:p>
          <a:endParaRPr lang="ru-RU"/>
        </a:p>
      </dgm:t>
    </dgm:pt>
    <dgm:pt modelId="{6106848D-E952-4297-AD62-DA8761C0F79F}" type="pres">
      <dgm:prSet presAssocID="{A2468D6A-9225-475A-B0E2-7981B6DADFF3}" presName="parentText" presStyleLbl="node1" presStyleIdx="0" presStyleCnt="1" custScaleY="1093811">
        <dgm:presLayoutVars>
          <dgm:chMax val="0"/>
          <dgm:bulletEnabled val="1"/>
        </dgm:presLayoutVars>
      </dgm:prSet>
      <dgm:spPr/>
      <dgm:t>
        <a:bodyPr/>
        <a:lstStyle/>
        <a:p>
          <a:endParaRPr lang="ru-RU"/>
        </a:p>
      </dgm:t>
    </dgm:pt>
  </dgm:ptLst>
  <dgm:cxnLst>
    <dgm:cxn modelId="{516EF91E-9F9B-4AB1-B1E6-C6CF66E17C15}" srcId="{B4EF2AC9-4ABC-4618-AF9C-F6751BACC12F}" destId="{A2468D6A-9225-475A-B0E2-7981B6DADFF3}" srcOrd="0" destOrd="0" parTransId="{3F4C04B5-F9F7-4126-8EFB-C5BA4F427798}" sibTransId="{526337E0-4854-4C12-BD33-3F19C534D31D}"/>
    <dgm:cxn modelId="{46DEF6AD-DF8B-411B-9A32-D241450890A2}" type="presOf" srcId="{A2468D6A-9225-475A-B0E2-7981B6DADFF3}" destId="{6106848D-E952-4297-AD62-DA8761C0F79F}" srcOrd="0" destOrd="0" presId="urn:microsoft.com/office/officeart/2005/8/layout/vList2"/>
    <dgm:cxn modelId="{DD43D1F3-0B26-4AE3-BEF6-B80A1AA6FC5A}" type="presOf" srcId="{B4EF2AC9-4ABC-4618-AF9C-F6751BACC12F}" destId="{D7BD295E-909E-4AE1-9AA4-52D1B80A588B}" srcOrd="0" destOrd="0" presId="urn:microsoft.com/office/officeart/2005/8/layout/vList2"/>
    <dgm:cxn modelId="{8D88FD3B-30B4-4612-B570-DB341FBE8594}" type="presParOf" srcId="{D7BD295E-909E-4AE1-9AA4-52D1B80A588B}" destId="{6106848D-E952-4297-AD62-DA8761C0F79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BACBC62-0D99-4AC3-A426-68ADDCF76DF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7F8F520-A702-4485-9D84-C9ABD7A68D00}">
      <dgm:prSet custT="1"/>
      <dgm:spPr/>
      <dgm:t>
        <a:bodyPr/>
        <a:lstStyle/>
        <a:p>
          <a:pPr marL="0" indent="985838" rtl="0"/>
          <a:endParaRPr lang="ru-RU" sz="2000" dirty="0" smtClean="0">
            <a:latin typeface="Times New Roman" panose="02020603050405020304" pitchFamily="18" charset="0"/>
            <a:cs typeface="Times New Roman" panose="02020603050405020304" pitchFamily="18" charset="0"/>
          </a:endParaRPr>
        </a:p>
        <a:p>
          <a:pPr marL="0" indent="985838" rtl="0"/>
          <a:r>
            <a:rPr lang="ru-RU" sz="2000" dirty="0" err="1" smtClean="0">
              <a:latin typeface="Times New Roman" panose="02020603050405020304" pitchFamily="18" charset="0"/>
              <a:cs typeface="Times New Roman" panose="02020603050405020304" pitchFamily="18" charset="0"/>
            </a:rPr>
            <a:t>Әдебиеттер</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тізімі</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1. Конституция Республики Казахстан (принята на республиканском референдуме 30 августа 1995 г. (с изменениями и дополнениями по состоянию на 02.02.2011 г.)</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2. Послание Президента Республики Казахстан Н. Назарбаева народу Казахстана «Казахстанский путь – 2050: Единая цель, единые интересы, единое будущее». // Казахстанская правда, 2014, 18 января.</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3. Закон Республики Казахстан «О науке». Астана, </a:t>
          </a:r>
          <a:r>
            <a:rPr lang="ru-RU" sz="2000" dirty="0" err="1" smtClean="0">
              <a:latin typeface="Times New Roman" panose="02020603050405020304" pitchFamily="18" charset="0"/>
              <a:cs typeface="Times New Roman" panose="02020603050405020304" pitchFamily="18" charset="0"/>
            </a:rPr>
            <a:t>Акорда</a:t>
          </a:r>
          <a:r>
            <a:rPr lang="ru-RU" sz="2000" dirty="0" smtClean="0">
              <a:latin typeface="Times New Roman" panose="02020603050405020304" pitchFamily="18" charset="0"/>
              <a:cs typeface="Times New Roman" panose="02020603050405020304" pitchFamily="18" charset="0"/>
            </a:rPr>
            <a:t>, 18 февраля 2011 года. № 407-IV ЗРК.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4. Закон Республики Казахстан от 24.10.2011 N 487-IV. "О внесении изменений и дополнений в Закон Республики Казахстан "Об образовании".</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5. Закон Республики Казахстан  «О государственных закупках»  от 21 июля 2007 года N 303-III. //«Казахстанская правда», 2007, 7 августа. N 121.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6. Программа развития образования РК 2011-2020 гг. от 7 декабря 2010 года. // "Казахстанская правда" от 14.12.2010 г., № 338.</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dgm:t>
    </dgm:pt>
    <dgm:pt modelId="{1EEC01B1-CB55-48B5-BA6C-EB5EC5DF3909}" type="parTrans" cxnId="{908A4E9B-1E97-4FDD-B252-E2E9488C9ADE}">
      <dgm:prSet/>
      <dgm:spPr/>
      <dgm:t>
        <a:bodyPr/>
        <a:lstStyle/>
        <a:p>
          <a:endParaRPr lang="ru-RU"/>
        </a:p>
      </dgm:t>
    </dgm:pt>
    <dgm:pt modelId="{C67BEEC3-F41B-442C-BEAB-63C5B60B5994}" type="sibTrans" cxnId="{908A4E9B-1E97-4FDD-B252-E2E9488C9ADE}">
      <dgm:prSet/>
      <dgm:spPr/>
      <dgm:t>
        <a:bodyPr/>
        <a:lstStyle/>
        <a:p>
          <a:endParaRPr lang="ru-RU"/>
        </a:p>
      </dgm:t>
    </dgm:pt>
    <dgm:pt modelId="{B668E373-7B10-4174-88B4-0B1CACE364BC}" type="pres">
      <dgm:prSet presAssocID="{4BACBC62-0D99-4AC3-A426-68ADDCF76DFB}" presName="linear" presStyleCnt="0">
        <dgm:presLayoutVars>
          <dgm:animLvl val="lvl"/>
          <dgm:resizeHandles val="exact"/>
        </dgm:presLayoutVars>
      </dgm:prSet>
      <dgm:spPr/>
      <dgm:t>
        <a:bodyPr/>
        <a:lstStyle/>
        <a:p>
          <a:endParaRPr lang="ru-RU"/>
        </a:p>
      </dgm:t>
    </dgm:pt>
    <dgm:pt modelId="{DC14FBE9-FA69-4650-8107-6FD7950744AA}" type="pres">
      <dgm:prSet presAssocID="{47F8F520-A702-4485-9D84-C9ABD7A68D00}" presName="parentText" presStyleLbl="node1" presStyleIdx="0" presStyleCnt="1">
        <dgm:presLayoutVars>
          <dgm:chMax val="0"/>
          <dgm:bulletEnabled val="1"/>
        </dgm:presLayoutVars>
      </dgm:prSet>
      <dgm:spPr/>
      <dgm:t>
        <a:bodyPr/>
        <a:lstStyle/>
        <a:p>
          <a:endParaRPr lang="ru-RU"/>
        </a:p>
      </dgm:t>
    </dgm:pt>
  </dgm:ptLst>
  <dgm:cxnLst>
    <dgm:cxn modelId="{7002733E-C609-46F3-BD0D-127C7E124D7A}" type="presOf" srcId="{4BACBC62-0D99-4AC3-A426-68ADDCF76DFB}" destId="{B668E373-7B10-4174-88B4-0B1CACE364BC}" srcOrd="0" destOrd="0" presId="urn:microsoft.com/office/officeart/2005/8/layout/vList2"/>
    <dgm:cxn modelId="{3EC4369F-EA64-463B-A055-A9DB591E8381}" type="presOf" srcId="{47F8F520-A702-4485-9D84-C9ABD7A68D00}" destId="{DC14FBE9-FA69-4650-8107-6FD7950744AA}" srcOrd="0" destOrd="0" presId="urn:microsoft.com/office/officeart/2005/8/layout/vList2"/>
    <dgm:cxn modelId="{908A4E9B-1E97-4FDD-B252-E2E9488C9ADE}" srcId="{4BACBC62-0D99-4AC3-A426-68ADDCF76DFB}" destId="{47F8F520-A702-4485-9D84-C9ABD7A68D00}" srcOrd="0" destOrd="0" parTransId="{1EEC01B1-CB55-48B5-BA6C-EB5EC5DF3909}" sibTransId="{C67BEEC3-F41B-442C-BEAB-63C5B60B5994}"/>
    <dgm:cxn modelId="{30ADC772-2FCE-4132-AB50-527C5E6ABD33}" type="presParOf" srcId="{B668E373-7B10-4174-88B4-0B1CACE364BC}" destId="{DC14FBE9-FA69-4650-8107-6FD7950744A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FD0489-0A5E-472E-80B5-41F97E9D1E3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55FA9F3C-06DC-49CC-AFF4-776903CF18E3}">
      <dgm:prSet custT="1"/>
      <dgm:spPr/>
      <dgm:t>
        <a:bodyPr/>
        <a:lstStyle/>
        <a:p>
          <a:pPr algn="ctr" rtl="0"/>
          <a:r>
            <a:rPr lang="kk-KZ" sz="2200" dirty="0" smtClean="0">
              <a:effectLst/>
              <a:latin typeface="Times New Roman"/>
              <a:ea typeface="Times New Roman"/>
            </a:rPr>
            <a:t>Қол жеткізген тәуелсіздігіміз 1991 жылы Қазақстан Республикасы алдына маңызды бір міндет қойды, ол – әлемдік қауымдастыққа кіру, ал отандық білім беру жүйесіне қойылған міндет – халықаралық білім кеңестігімен үйлесу. Осыған орай білім беру саласындағы мемлекеттік саясат алға қойылған мақсаттар аясында заңнамалық базаны, басқару жүйесін және білім беруді қаржыландыруды реформалау бағытында жүзеге асырылды. </a:t>
          </a:r>
          <a:endParaRPr lang="ru-RU" sz="2200" dirty="0" smtClean="0">
            <a:effectLst/>
            <a:latin typeface="Times New Roman"/>
            <a:ea typeface="Times New Roman"/>
          </a:endParaRPr>
        </a:p>
        <a:p>
          <a:pPr algn="ctr"/>
          <a:r>
            <a:rPr lang="kk-KZ" sz="2200" dirty="0" smtClean="0">
              <a:effectLst/>
              <a:latin typeface="Times New Roman"/>
              <a:ea typeface="Times New Roman"/>
            </a:rPr>
            <a:t>Қазақстандықтардың білім алуға тең құқығы көбінесе ұлттық білім берудің құқықтық базасына және моделіне байланысты. Бәсекеге қабілетті білім беру жүйесін құру – біздің алдымызға қойылған жаһандық міндет, өйткені біз күшті, гүлденген Қазақстанды құру үстіндеміз. Қазақстан Республикасының 2007 жылдың 27 шілдесіндегі «Білім туралы» Заңы дәл осы мақсатқа бейімделген. </a:t>
          </a:r>
          <a:endParaRPr lang="ru-RU" sz="2200" dirty="0">
            <a:latin typeface="Times New Roman" panose="02020603050405020304" pitchFamily="18" charset="0"/>
            <a:cs typeface="Times New Roman" panose="02020603050405020304" pitchFamily="18" charset="0"/>
          </a:endParaRPr>
        </a:p>
      </dgm:t>
    </dgm:pt>
    <dgm:pt modelId="{C3BA507C-3876-4CD9-A018-975AFEA00A5E}" type="parTrans" cxnId="{77A5599A-D09C-46BA-BE88-5D15C14BE637}">
      <dgm:prSet/>
      <dgm:spPr/>
      <dgm:t>
        <a:bodyPr/>
        <a:lstStyle/>
        <a:p>
          <a:endParaRPr lang="ru-RU"/>
        </a:p>
      </dgm:t>
    </dgm:pt>
    <dgm:pt modelId="{BCDF9266-4E27-4937-BB81-6B8C33083618}" type="sibTrans" cxnId="{77A5599A-D09C-46BA-BE88-5D15C14BE637}">
      <dgm:prSet/>
      <dgm:spPr/>
      <dgm:t>
        <a:bodyPr/>
        <a:lstStyle/>
        <a:p>
          <a:endParaRPr lang="ru-RU"/>
        </a:p>
      </dgm:t>
    </dgm:pt>
    <dgm:pt modelId="{8EDE8F4A-1EEA-44D2-9209-6C711094C4A7}" type="pres">
      <dgm:prSet presAssocID="{2AFD0489-0A5E-472E-80B5-41F97E9D1E3A}" presName="linear" presStyleCnt="0">
        <dgm:presLayoutVars>
          <dgm:animLvl val="lvl"/>
          <dgm:resizeHandles val="exact"/>
        </dgm:presLayoutVars>
      </dgm:prSet>
      <dgm:spPr/>
      <dgm:t>
        <a:bodyPr/>
        <a:lstStyle/>
        <a:p>
          <a:endParaRPr lang="ru-RU"/>
        </a:p>
      </dgm:t>
    </dgm:pt>
    <dgm:pt modelId="{F5FF7CB8-7B2F-4B76-91A2-47AE73E97390}" type="pres">
      <dgm:prSet presAssocID="{55FA9F3C-06DC-49CC-AFF4-776903CF18E3}" presName="parentText" presStyleLbl="node1" presStyleIdx="0" presStyleCnt="1">
        <dgm:presLayoutVars>
          <dgm:chMax val="0"/>
          <dgm:bulletEnabled val="1"/>
        </dgm:presLayoutVars>
      </dgm:prSet>
      <dgm:spPr/>
      <dgm:t>
        <a:bodyPr/>
        <a:lstStyle/>
        <a:p>
          <a:endParaRPr lang="ru-RU"/>
        </a:p>
      </dgm:t>
    </dgm:pt>
  </dgm:ptLst>
  <dgm:cxnLst>
    <dgm:cxn modelId="{77A5599A-D09C-46BA-BE88-5D15C14BE637}" srcId="{2AFD0489-0A5E-472E-80B5-41F97E9D1E3A}" destId="{55FA9F3C-06DC-49CC-AFF4-776903CF18E3}" srcOrd="0" destOrd="0" parTransId="{C3BA507C-3876-4CD9-A018-975AFEA00A5E}" sibTransId="{BCDF9266-4E27-4937-BB81-6B8C33083618}"/>
    <dgm:cxn modelId="{7A52AF5D-C31C-487E-92DC-05702C45F054}" type="presOf" srcId="{55FA9F3C-06DC-49CC-AFF4-776903CF18E3}" destId="{F5FF7CB8-7B2F-4B76-91A2-47AE73E97390}" srcOrd="0" destOrd="0" presId="urn:microsoft.com/office/officeart/2005/8/layout/vList2"/>
    <dgm:cxn modelId="{AE8B2FF8-0D73-4F3D-95DE-7E27C84A252F}" type="presOf" srcId="{2AFD0489-0A5E-472E-80B5-41F97E9D1E3A}" destId="{8EDE8F4A-1EEA-44D2-9209-6C711094C4A7}" srcOrd="0" destOrd="0" presId="urn:microsoft.com/office/officeart/2005/8/layout/vList2"/>
    <dgm:cxn modelId="{DDCDCA53-CB2E-4951-A49C-157D6001ED4A}" type="presParOf" srcId="{8EDE8F4A-1EEA-44D2-9209-6C711094C4A7}" destId="{F5FF7CB8-7B2F-4B76-91A2-47AE73E9739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57E75F-B63B-4BDA-84DE-C1182707DE0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73C6527F-D7FE-4540-9521-5F477673FBE8}">
      <dgm:prSet custT="1"/>
      <dgm:spPr/>
      <dgm:t>
        <a:bodyPr/>
        <a:lstStyle/>
        <a:p>
          <a:pPr algn="ctr" rtl="0"/>
          <a:r>
            <a:rPr lang="kk-KZ" sz="2400" dirty="0" smtClean="0">
              <a:effectLst/>
              <a:latin typeface="Times New Roman"/>
              <a:ea typeface="Times New Roman"/>
            </a:rPr>
            <a:t>ҚР Заңы техникалық және қызмет атқарушы еңбектің жаппай мамандықтары бойынша ғана емес, сирек мамандықтар бойынша да кадрларды дайындау үшін әлдеқайда қолайлы құқықтық өріс қалыптастырады. Бұған дейін айтып өткеніміздей, білім берудің жаңа деңгейі – ортадан кейінгі білім енгізілді. Бұнда оқу бағдарламалары гуманитарлық мамандықтар бойынша қызмет көрсету және басқару еңбегінің кіші мамандарын дайындауға бағытталған. Ережеге сәйкес, бұл бағдарламаларды игеру мерзімі бір-екі жыл. Білім берудің жинақтаушы кредиттік жүйесіне негізделген жоғарғы және жоғарғы оқу орнынан кейінгі білім (</a:t>
          </a:r>
          <a:r>
            <a:rPr lang="kk-KZ" sz="2400" dirty="0" smtClean="0">
              <a:effectLst/>
              <a:latin typeface="Times New Roman"/>
              <a:ea typeface="Calibri"/>
            </a:rPr>
            <a:t>бакалавр – магистр –PhD докторы)</a:t>
          </a:r>
          <a:r>
            <a:rPr lang="kk-KZ" sz="2400" dirty="0" smtClean="0">
              <a:effectLst/>
              <a:latin typeface="Times New Roman"/>
              <a:ea typeface="Times New Roman"/>
            </a:rPr>
            <a:t> кадрларының үш сатылы моделі заңнамалық түрде бекітіледі. Бұл Болон декларациясының ережелеріне және халықаралық стандарттарға сай</a:t>
          </a:r>
          <a:r>
            <a:rPr lang="kk-KZ" sz="2500" dirty="0" smtClean="0">
              <a:effectLst/>
              <a:latin typeface="Times New Roman"/>
              <a:ea typeface="Times New Roman"/>
            </a:rPr>
            <a:t>. </a:t>
          </a:r>
          <a:endParaRPr lang="ru-RU" sz="2500" dirty="0">
            <a:latin typeface="Times New Roman" panose="02020603050405020304" pitchFamily="18" charset="0"/>
            <a:cs typeface="Times New Roman" panose="02020603050405020304" pitchFamily="18" charset="0"/>
          </a:endParaRPr>
        </a:p>
      </dgm:t>
    </dgm:pt>
    <dgm:pt modelId="{76C8BBDA-3503-4ED0-96A4-7F7E3F06B0E1}" type="parTrans" cxnId="{72009E2C-6817-45AE-8972-00648F2B8B7E}">
      <dgm:prSet/>
      <dgm:spPr/>
      <dgm:t>
        <a:bodyPr/>
        <a:lstStyle/>
        <a:p>
          <a:endParaRPr lang="ru-RU"/>
        </a:p>
      </dgm:t>
    </dgm:pt>
    <dgm:pt modelId="{73C0EF5B-A2E4-4BAB-B31A-237A619D131A}" type="sibTrans" cxnId="{72009E2C-6817-45AE-8972-00648F2B8B7E}">
      <dgm:prSet/>
      <dgm:spPr/>
      <dgm:t>
        <a:bodyPr/>
        <a:lstStyle/>
        <a:p>
          <a:endParaRPr lang="ru-RU"/>
        </a:p>
      </dgm:t>
    </dgm:pt>
    <dgm:pt modelId="{CC7AD71D-C6E8-44A5-9E9C-9127E6F376B2}" type="pres">
      <dgm:prSet presAssocID="{E757E75F-B63B-4BDA-84DE-C1182707DE06}" presName="linear" presStyleCnt="0">
        <dgm:presLayoutVars>
          <dgm:animLvl val="lvl"/>
          <dgm:resizeHandles val="exact"/>
        </dgm:presLayoutVars>
      </dgm:prSet>
      <dgm:spPr/>
      <dgm:t>
        <a:bodyPr/>
        <a:lstStyle/>
        <a:p>
          <a:endParaRPr lang="ru-RU"/>
        </a:p>
      </dgm:t>
    </dgm:pt>
    <dgm:pt modelId="{005F5E0B-0D2F-4BDF-9592-EF5D1463C193}" type="pres">
      <dgm:prSet presAssocID="{73C6527F-D7FE-4540-9521-5F477673FBE8}" presName="parentText" presStyleLbl="node1" presStyleIdx="0" presStyleCnt="1" custScaleY="1203456">
        <dgm:presLayoutVars>
          <dgm:chMax val="0"/>
          <dgm:bulletEnabled val="1"/>
        </dgm:presLayoutVars>
      </dgm:prSet>
      <dgm:spPr/>
      <dgm:t>
        <a:bodyPr/>
        <a:lstStyle/>
        <a:p>
          <a:endParaRPr lang="ru-RU"/>
        </a:p>
      </dgm:t>
    </dgm:pt>
  </dgm:ptLst>
  <dgm:cxnLst>
    <dgm:cxn modelId="{FDDBC12A-94A6-46FA-B2F7-056C24356C4B}" type="presOf" srcId="{73C6527F-D7FE-4540-9521-5F477673FBE8}" destId="{005F5E0B-0D2F-4BDF-9592-EF5D1463C193}" srcOrd="0" destOrd="0" presId="urn:microsoft.com/office/officeart/2005/8/layout/vList2"/>
    <dgm:cxn modelId="{DCF7DBCA-1F3D-4FA8-B4A6-881E42124AA4}" type="presOf" srcId="{E757E75F-B63B-4BDA-84DE-C1182707DE06}" destId="{CC7AD71D-C6E8-44A5-9E9C-9127E6F376B2}" srcOrd="0" destOrd="0" presId="urn:microsoft.com/office/officeart/2005/8/layout/vList2"/>
    <dgm:cxn modelId="{72009E2C-6817-45AE-8972-00648F2B8B7E}" srcId="{E757E75F-B63B-4BDA-84DE-C1182707DE06}" destId="{73C6527F-D7FE-4540-9521-5F477673FBE8}" srcOrd="0" destOrd="0" parTransId="{76C8BBDA-3503-4ED0-96A4-7F7E3F06B0E1}" sibTransId="{73C0EF5B-A2E4-4BAB-B31A-237A619D131A}"/>
    <dgm:cxn modelId="{DBE2C5FD-2537-4FC9-8363-26DC6CC24028}" type="presParOf" srcId="{CC7AD71D-C6E8-44A5-9E9C-9127E6F376B2}" destId="{005F5E0B-0D2F-4BDF-9592-EF5D1463C19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73D637-F167-424F-B8B2-CC113FC75C1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AD0A7F06-7C31-467F-B880-DEC602D5C502}">
      <dgm:prSet custT="1"/>
      <dgm:spPr/>
      <dgm:t>
        <a:bodyPr/>
        <a:lstStyle/>
        <a:p>
          <a:pPr algn="ctr" rtl="0"/>
          <a:r>
            <a:rPr lang="kk-KZ" sz="2200" dirty="0" smtClean="0">
              <a:effectLst/>
              <a:latin typeface="Times New Roman"/>
              <a:ea typeface="Times New Roman"/>
            </a:rPr>
            <a:t>ҚР «Білім туралы» Заңын қабылдау 41-заңнамалық актіге өзгертулер мен қосымшалар енгізуге әкеп соқтырды. Мысалы, педагогикалық этиканың міндеттері мен нормаларын бұзғаны үшін педагогикалық қызметкер жауапқа тартылуы мүмкін. Бұл жауапкершілік шаралары көбінесе педагогикалық этика нормаларын бұзған үшін; білім беру саласындағы заңнамамен ескерілген ата-аналардың өз міндеттерін тиісті орындамағаны үшін; білім беру ұйымы жетекшісінің өз міндеттерін лайықты атқармай, оның салдарынан білім алушылар мен қызметкерлердің денсаулығына шамалы зиян келгені үшін; лицензиялық талаптарды және мемлекеттік жалпыға міндетті білім стандарттарын бұзғаны үшін 5-50 еселі айлық есептік көрсеткіш түрінде қарастырылатын айыппұлдарды ескеретін 20-1 жаңа тарауымен толықтырылған Қазақстан Республикасынаң «Әкімшілік құқық бұзушылықтар» Кодексіне енгізілген. </a:t>
          </a:r>
          <a:endParaRPr lang="ru-RU" sz="2200" dirty="0">
            <a:latin typeface="Times New Roman" panose="02020603050405020304" pitchFamily="18" charset="0"/>
            <a:cs typeface="Times New Roman" panose="02020603050405020304" pitchFamily="18" charset="0"/>
          </a:endParaRPr>
        </a:p>
      </dgm:t>
    </dgm:pt>
    <dgm:pt modelId="{2AE78824-1695-48C3-A636-45669E04E3AC}" type="parTrans" cxnId="{A1774916-0657-4CEA-8699-1DCA74541F0D}">
      <dgm:prSet/>
      <dgm:spPr/>
      <dgm:t>
        <a:bodyPr/>
        <a:lstStyle/>
        <a:p>
          <a:endParaRPr lang="ru-RU"/>
        </a:p>
      </dgm:t>
    </dgm:pt>
    <dgm:pt modelId="{D9D7A5DA-F8C8-449E-86CA-AC98C5095FE6}" type="sibTrans" cxnId="{A1774916-0657-4CEA-8699-1DCA74541F0D}">
      <dgm:prSet/>
      <dgm:spPr/>
      <dgm:t>
        <a:bodyPr/>
        <a:lstStyle/>
        <a:p>
          <a:endParaRPr lang="ru-RU"/>
        </a:p>
      </dgm:t>
    </dgm:pt>
    <dgm:pt modelId="{263896CC-2EF2-4E1C-BFF5-4CBA68F2381D}" type="pres">
      <dgm:prSet presAssocID="{2773D637-F167-424F-B8B2-CC113FC75C12}" presName="linear" presStyleCnt="0">
        <dgm:presLayoutVars>
          <dgm:animLvl val="lvl"/>
          <dgm:resizeHandles val="exact"/>
        </dgm:presLayoutVars>
      </dgm:prSet>
      <dgm:spPr/>
      <dgm:t>
        <a:bodyPr/>
        <a:lstStyle/>
        <a:p>
          <a:endParaRPr lang="ru-RU"/>
        </a:p>
      </dgm:t>
    </dgm:pt>
    <dgm:pt modelId="{9F3909A3-D428-4CD7-A67A-B54FC3644778}" type="pres">
      <dgm:prSet presAssocID="{AD0A7F06-7C31-467F-B880-DEC602D5C502}" presName="parentText" presStyleLbl="node1" presStyleIdx="0" presStyleCnt="1" custScaleY="1348253">
        <dgm:presLayoutVars>
          <dgm:chMax val="0"/>
          <dgm:bulletEnabled val="1"/>
        </dgm:presLayoutVars>
      </dgm:prSet>
      <dgm:spPr/>
      <dgm:t>
        <a:bodyPr/>
        <a:lstStyle/>
        <a:p>
          <a:endParaRPr lang="ru-RU"/>
        </a:p>
      </dgm:t>
    </dgm:pt>
  </dgm:ptLst>
  <dgm:cxnLst>
    <dgm:cxn modelId="{6A8EB6F7-D78C-4C5E-97A0-58F950D32E04}" type="presOf" srcId="{2773D637-F167-424F-B8B2-CC113FC75C12}" destId="{263896CC-2EF2-4E1C-BFF5-4CBA68F2381D}" srcOrd="0" destOrd="0" presId="urn:microsoft.com/office/officeart/2005/8/layout/vList2"/>
    <dgm:cxn modelId="{0F41B2A7-6C7A-449F-AF68-0D379C8869ED}" type="presOf" srcId="{AD0A7F06-7C31-467F-B880-DEC602D5C502}" destId="{9F3909A3-D428-4CD7-A67A-B54FC3644778}" srcOrd="0" destOrd="0" presId="urn:microsoft.com/office/officeart/2005/8/layout/vList2"/>
    <dgm:cxn modelId="{A1774916-0657-4CEA-8699-1DCA74541F0D}" srcId="{2773D637-F167-424F-B8B2-CC113FC75C12}" destId="{AD0A7F06-7C31-467F-B880-DEC602D5C502}" srcOrd="0" destOrd="0" parTransId="{2AE78824-1695-48C3-A636-45669E04E3AC}" sibTransId="{D9D7A5DA-F8C8-449E-86CA-AC98C5095FE6}"/>
    <dgm:cxn modelId="{FC803D1C-D5AF-45D6-AA92-26A935514E27}" type="presParOf" srcId="{263896CC-2EF2-4E1C-BFF5-4CBA68F2381D}" destId="{9F3909A3-D428-4CD7-A67A-B54FC364477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959F15-4D7B-48E5-9D39-6C9A5BA17A2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808AE486-E380-433D-83FC-257F998FB234}">
      <dgm:prSet custT="1"/>
      <dgm:spPr/>
      <dgm:t>
        <a:bodyPr/>
        <a:lstStyle/>
        <a:p>
          <a:pPr algn="ctr" rtl="0"/>
          <a:r>
            <a:rPr lang="kk-KZ" sz="2350" dirty="0" smtClean="0">
              <a:effectLst/>
              <a:latin typeface="Times New Roman"/>
              <a:ea typeface="Times New Roman"/>
            </a:rPr>
            <a:t>Қазақстан Республикасы Президентінің Қаулысымен бекітілген 2010 жылдың 7 желтоқсанындағы ҚР «Білім туралы» Заңынан соң отандық ғылымды дамыту және оның нәтижелерін жүзеге асыру үшін үлкен мүмкіндіктер беретін «Ғылым туралы» Заң қабылданды. </a:t>
          </a:r>
          <a:endParaRPr lang="ru-RU" sz="2350" dirty="0" smtClean="0">
            <a:effectLst/>
            <a:latin typeface="Times New Roman"/>
            <a:ea typeface="Times New Roman"/>
          </a:endParaRPr>
        </a:p>
        <a:p>
          <a:pPr algn="ctr"/>
          <a:r>
            <a:rPr lang="kk-KZ" sz="2350" dirty="0" smtClean="0">
              <a:effectLst/>
              <a:latin typeface="Times New Roman"/>
              <a:ea typeface="Times New Roman"/>
            </a:rPr>
            <a:t>Қазіргі уақытта Қазақстан өзінің индустриялық-инновациялық дамуының белсенді сатысына қадам басты. Ол ғылым саласының қазіргі экономикалық жағдайларға бейімделуімен сипатталады. Бұл нормативтік-құқықтық база арқылы реттелетін ғылымды дамытуды ұйымдастырушылық, кадрлық, инфрақұрылымдық және қаржылық қамтамасыз етуді түпкілікті өзгертуге әкелуі тиіс. </a:t>
          </a:r>
          <a:endParaRPr lang="ru-RU" sz="2350" dirty="0">
            <a:latin typeface="Times New Roman" panose="02020603050405020304" pitchFamily="18" charset="0"/>
            <a:cs typeface="Times New Roman" panose="02020603050405020304" pitchFamily="18" charset="0"/>
          </a:endParaRPr>
        </a:p>
      </dgm:t>
    </dgm:pt>
    <dgm:pt modelId="{D6461754-B56F-4A50-993C-ABCEB3065C45}" type="parTrans" cxnId="{A03C28B0-03E9-4274-9AA6-6D6C7E342FDE}">
      <dgm:prSet/>
      <dgm:spPr/>
      <dgm:t>
        <a:bodyPr/>
        <a:lstStyle/>
        <a:p>
          <a:endParaRPr lang="ru-RU"/>
        </a:p>
      </dgm:t>
    </dgm:pt>
    <dgm:pt modelId="{F91FD52A-C9D5-4361-B1CB-CD15E029FBE2}" type="sibTrans" cxnId="{A03C28B0-03E9-4274-9AA6-6D6C7E342FDE}">
      <dgm:prSet/>
      <dgm:spPr/>
      <dgm:t>
        <a:bodyPr/>
        <a:lstStyle/>
        <a:p>
          <a:endParaRPr lang="ru-RU"/>
        </a:p>
      </dgm:t>
    </dgm:pt>
    <dgm:pt modelId="{25E1C0C0-E7EB-479D-B968-EC68B390D13B}" type="pres">
      <dgm:prSet presAssocID="{32959F15-4D7B-48E5-9D39-6C9A5BA17A27}" presName="linear" presStyleCnt="0">
        <dgm:presLayoutVars>
          <dgm:animLvl val="lvl"/>
          <dgm:resizeHandles val="exact"/>
        </dgm:presLayoutVars>
      </dgm:prSet>
      <dgm:spPr/>
      <dgm:t>
        <a:bodyPr/>
        <a:lstStyle/>
        <a:p>
          <a:endParaRPr lang="ru-RU"/>
        </a:p>
      </dgm:t>
    </dgm:pt>
    <dgm:pt modelId="{5967DFC7-34AD-405E-A253-37EC6C66327D}" type="pres">
      <dgm:prSet presAssocID="{808AE486-E380-433D-83FC-257F998FB234}" presName="parentText" presStyleLbl="node1" presStyleIdx="0" presStyleCnt="1">
        <dgm:presLayoutVars>
          <dgm:chMax val="0"/>
          <dgm:bulletEnabled val="1"/>
        </dgm:presLayoutVars>
      </dgm:prSet>
      <dgm:spPr/>
      <dgm:t>
        <a:bodyPr/>
        <a:lstStyle/>
        <a:p>
          <a:endParaRPr lang="ru-RU"/>
        </a:p>
      </dgm:t>
    </dgm:pt>
  </dgm:ptLst>
  <dgm:cxnLst>
    <dgm:cxn modelId="{A03C28B0-03E9-4274-9AA6-6D6C7E342FDE}" srcId="{32959F15-4D7B-48E5-9D39-6C9A5BA17A27}" destId="{808AE486-E380-433D-83FC-257F998FB234}" srcOrd="0" destOrd="0" parTransId="{D6461754-B56F-4A50-993C-ABCEB3065C45}" sibTransId="{F91FD52A-C9D5-4361-B1CB-CD15E029FBE2}"/>
    <dgm:cxn modelId="{7DEBF6F5-9AB1-47AF-B730-064F01F67759}" type="presOf" srcId="{32959F15-4D7B-48E5-9D39-6C9A5BA17A27}" destId="{25E1C0C0-E7EB-479D-B968-EC68B390D13B}" srcOrd="0" destOrd="0" presId="urn:microsoft.com/office/officeart/2005/8/layout/vList2"/>
    <dgm:cxn modelId="{453C9D9B-B615-4ED7-A31C-36A458341892}" type="presOf" srcId="{808AE486-E380-433D-83FC-257F998FB234}" destId="{5967DFC7-34AD-405E-A253-37EC6C66327D}" srcOrd="0" destOrd="0" presId="urn:microsoft.com/office/officeart/2005/8/layout/vList2"/>
    <dgm:cxn modelId="{1E2735EC-07A5-418D-88DA-A985DCDA3666}" type="presParOf" srcId="{25E1C0C0-E7EB-479D-B968-EC68B390D13B}" destId="{5967DFC7-34AD-405E-A253-37EC6C66327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081AFA0-21B2-4DBD-ACC7-4EAC2A0CEA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5EA03DC7-2667-4274-9FBF-16C67C8C8D88}">
      <dgm:prSet custT="1"/>
      <dgm:spPr/>
      <dgm:t>
        <a:bodyPr/>
        <a:lstStyle/>
        <a:p>
          <a:pPr algn="ctr" rtl="0"/>
          <a:r>
            <a:rPr lang="kk-KZ" sz="2200" dirty="0" smtClean="0">
              <a:effectLst/>
              <a:latin typeface="Times New Roman"/>
              <a:ea typeface="Times New Roman"/>
            </a:rPr>
            <a:t>Қазақстан ғылымы дамуының негізгі бағыттары анықталды. Бұл технологиялардың дамуына бағытталған инвестицияларды қолдау; ғылымды қолдау үшін жеке секторды көтермелеу; ғылым саласына қажетті қызметтерді қолдау; білімге қажетті ғылым мен технологияларды қолдау; күрделі зерттеулердің сапасын арттыру.</a:t>
          </a:r>
          <a:endParaRPr lang="ru-RU" sz="2200" dirty="0" smtClean="0">
            <a:effectLst/>
            <a:latin typeface="Times New Roman"/>
            <a:ea typeface="Times New Roman"/>
          </a:endParaRPr>
        </a:p>
        <a:p>
          <a:pPr algn="ctr"/>
          <a:r>
            <a:rPr lang="kk-KZ" sz="2200" dirty="0" smtClean="0">
              <a:effectLst/>
              <a:latin typeface="Times New Roman"/>
              <a:ea typeface="Times New Roman"/>
            </a:rPr>
            <a:t>Қазақстан жекеменшіктің әртүрлі формаларының ғылыми ұйымдары арқылы көрінетін маңызды ғылыми-техникалық әлеуетке қабілетті екенін айта кеткен жөн. Ғылымды құрылымдық реформалау шеңберінде академиялық ғылыми мекемелер қатарын алдыңғы қатарлы жоғары оқу орындарымен біріктіру көзделеді. Еліміздің Президенті инновациялық-білім беру консорциумдарын құруға тікелей көмек көрсетуді тапсырды. Алдыңғы қатарлы университеттер негізінде ғылыми және қолданбалы зерттеулерді жүргізу үшін жоғары технологиялар топтастырылатын болады. Бұл университеттерге инновациялық университеттер статусы берілетін болады. </a:t>
          </a:r>
          <a:endParaRPr lang="ru-RU" sz="2200" dirty="0">
            <a:latin typeface="Times New Roman" panose="02020603050405020304" pitchFamily="18" charset="0"/>
            <a:cs typeface="Times New Roman" panose="02020603050405020304" pitchFamily="18" charset="0"/>
          </a:endParaRPr>
        </a:p>
      </dgm:t>
    </dgm:pt>
    <dgm:pt modelId="{6F20C5EE-4CA5-4E09-BEC4-DA73C2CE3A90}" type="parTrans" cxnId="{A4503641-4F5A-4EA7-A596-DB912ACB9BD4}">
      <dgm:prSet/>
      <dgm:spPr/>
      <dgm:t>
        <a:bodyPr/>
        <a:lstStyle/>
        <a:p>
          <a:endParaRPr lang="ru-RU"/>
        </a:p>
      </dgm:t>
    </dgm:pt>
    <dgm:pt modelId="{1670504F-4DAA-4619-A502-73E00CA639C7}" type="sibTrans" cxnId="{A4503641-4F5A-4EA7-A596-DB912ACB9BD4}">
      <dgm:prSet/>
      <dgm:spPr/>
      <dgm:t>
        <a:bodyPr/>
        <a:lstStyle/>
        <a:p>
          <a:endParaRPr lang="ru-RU"/>
        </a:p>
      </dgm:t>
    </dgm:pt>
    <dgm:pt modelId="{E36D0386-BAB5-45F1-A3BB-C6209A353FBC}" type="pres">
      <dgm:prSet presAssocID="{E081AFA0-21B2-4DBD-ACC7-4EAC2A0CEA4D}" presName="linear" presStyleCnt="0">
        <dgm:presLayoutVars>
          <dgm:animLvl val="lvl"/>
          <dgm:resizeHandles val="exact"/>
        </dgm:presLayoutVars>
      </dgm:prSet>
      <dgm:spPr/>
      <dgm:t>
        <a:bodyPr/>
        <a:lstStyle/>
        <a:p>
          <a:endParaRPr lang="ru-RU"/>
        </a:p>
      </dgm:t>
    </dgm:pt>
    <dgm:pt modelId="{3B6AFD15-3141-487A-A737-9E3BA14048CD}" type="pres">
      <dgm:prSet presAssocID="{5EA03DC7-2667-4274-9FBF-16C67C8C8D88}" presName="parentText" presStyleLbl="node1" presStyleIdx="0" presStyleCnt="1" custLinFactNeighborX="-336" custLinFactNeighborY="-829">
        <dgm:presLayoutVars>
          <dgm:chMax val="0"/>
          <dgm:bulletEnabled val="1"/>
        </dgm:presLayoutVars>
      </dgm:prSet>
      <dgm:spPr/>
      <dgm:t>
        <a:bodyPr/>
        <a:lstStyle/>
        <a:p>
          <a:endParaRPr lang="ru-RU"/>
        </a:p>
      </dgm:t>
    </dgm:pt>
  </dgm:ptLst>
  <dgm:cxnLst>
    <dgm:cxn modelId="{569BE796-A67E-4261-9080-67B433B852F8}" type="presOf" srcId="{E081AFA0-21B2-4DBD-ACC7-4EAC2A0CEA4D}" destId="{E36D0386-BAB5-45F1-A3BB-C6209A353FBC}" srcOrd="0" destOrd="0" presId="urn:microsoft.com/office/officeart/2005/8/layout/vList2"/>
    <dgm:cxn modelId="{A4503641-4F5A-4EA7-A596-DB912ACB9BD4}" srcId="{E081AFA0-21B2-4DBD-ACC7-4EAC2A0CEA4D}" destId="{5EA03DC7-2667-4274-9FBF-16C67C8C8D88}" srcOrd="0" destOrd="0" parTransId="{6F20C5EE-4CA5-4E09-BEC4-DA73C2CE3A90}" sibTransId="{1670504F-4DAA-4619-A502-73E00CA639C7}"/>
    <dgm:cxn modelId="{0CD29A91-C0C5-4099-A99C-70C8130FCB05}" type="presOf" srcId="{5EA03DC7-2667-4274-9FBF-16C67C8C8D88}" destId="{3B6AFD15-3141-487A-A737-9E3BA14048CD}" srcOrd="0" destOrd="0" presId="urn:microsoft.com/office/officeart/2005/8/layout/vList2"/>
    <dgm:cxn modelId="{94843107-21A9-41DC-89F1-C32E39ECB11D}" type="presParOf" srcId="{E36D0386-BAB5-45F1-A3BB-C6209A353FBC}" destId="{3B6AFD15-3141-487A-A737-9E3BA14048C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BB71AF7-234A-4004-905D-E1C2931BC98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82225BA1-BD97-4C9A-9F88-71DDC907246A}">
      <dgm:prSet custT="1"/>
      <dgm:spPr/>
      <dgm:t>
        <a:bodyPr/>
        <a:lstStyle/>
        <a:p>
          <a:pPr algn="ctr" rtl="0"/>
          <a:endParaRPr lang="ru-RU" sz="2400" b="1" dirty="0" smtClean="0">
            <a:latin typeface="Times New Roman" panose="02020603050405020304" pitchFamily="18" charset="0"/>
            <a:cs typeface="Times New Roman" panose="02020603050405020304" pitchFamily="18" charset="0"/>
          </a:endParaRPr>
        </a:p>
        <a:p>
          <a:pPr algn="ctr" rtl="0"/>
          <a:r>
            <a:rPr lang="kk-KZ" sz="2400" b="1" dirty="0" smtClean="0">
              <a:effectLst/>
              <a:latin typeface="Times New Roman"/>
              <a:ea typeface="Times New Roman"/>
            </a:rPr>
            <a:t>Мемлекеттік саясаттың ғылым саласындағы негізгі принциптері келесі:</a:t>
          </a: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endParaRPr lang="ru-RU" sz="1800" dirty="0">
            <a:latin typeface="Times New Roman" panose="02020603050405020304" pitchFamily="18" charset="0"/>
            <a:cs typeface="Times New Roman" panose="02020603050405020304" pitchFamily="18" charset="0"/>
          </a:endParaRPr>
        </a:p>
      </dgm:t>
    </dgm:pt>
    <dgm:pt modelId="{5D295E1A-9597-4AE8-8059-5A37FB34A2E7}" type="parTrans" cxnId="{B5ED1715-9B1B-41F9-9109-63A817C57537}">
      <dgm:prSet/>
      <dgm:spPr/>
      <dgm:t>
        <a:bodyPr/>
        <a:lstStyle/>
        <a:p>
          <a:endParaRPr lang="ru-RU"/>
        </a:p>
      </dgm:t>
    </dgm:pt>
    <dgm:pt modelId="{E58A4D34-923D-4D51-B523-AF8C696F9AF5}" type="sibTrans" cxnId="{B5ED1715-9B1B-41F9-9109-63A817C57537}">
      <dgm:prSet/>
      <dgm:spPr/>
      <dgm:t>
        <a:bodyPr/>
        <a:lstStyle/>
        <a:p>
          <a:endParaRPr lang="ru-RU"/>
        </a:p>
      </dgm:t>
    </dgm:pt>
    <dgm:pt modelId="{A9C89034-3CF7-4DCB-B760-0CAD55440A5E}" type="pres">
      <dgm:prSet presAssocID="{8BB71AF7-234A-4004-905D-E1C2931BC98B}" presName="linear" presStyleCnt="0">
        <dgm:presLayoutVars>
          <dgm:animLvl val="lvl"/>
          <dgm:resizeHandles val="exact"/>
        </dgm:presLayoutVars>
      </dgm:prSet>
      <dgm:spPr/>
      <dgm:t>
        <a:bodyPr/>
        <a:lstStyle/>
        <a:p>
          <a:endParaRPr lang="ru-RU"/>
        </a:p>
      </dgm:t>
    </dgm:pt>
    <dgm:pt modelId="{2B727D06-0575-4EC8-85DF-11D75C718975}" type="pres">
      <dgm:prSet presAssocID="{82225BA1-BD97-4C9A-9F88-71DDC907246A}" presName="parentText" presStyleLbl="node1" presStyleIdx="0" presStyleCnt="1">
        <dgm:presLayoutVars>
          <dgm:chMax val="0"/>
          <dgm:bulletEnabled val="1"/>
        </dgm:presLayoutVars>
      </dgm:prSet>
      <dgm:spPr/>
      <dgm:t>
        <a:bodyPr/>
        <a:lstStyle/>
        <a:p>
          <a:endParaRPr lang="ru-RU"/>
        </a:p>
      </dgm:t>
    </dgm:pt>
  </dgm:ptLst>
  <dgm:cxnLst>
    <dgm:cxn modelId="{FFA63492-29E5-4AFD-A811-8D6BE82B3E69}" type="presOf" srcId="{8BB71AF7-234A-4004-905D-E1C2931BC98B}" destId="{A9C89034-3CF7-4DCB-B760-0CAD55440A5E}" srcOrd="0" destOrd="0" presId="urn:microsoft.com/office/officeart/2005/8/layout/vList2"/>
    <dgm:cxn modelId="{9317FA08-BC56-4708-8D91-C34E424C3ED9}" type="presOf" srcId="{82225BA1-BD97-4C9A-9F88-71DDC907246A}" destId="{2B727D06-0575-4EC8-85DF-11D75C718975}" srcOrd="0" destOrd="0" presId="urn:microsoft.com/office/officeart/2005/8/layout/vList2"/>
    <dgm:cxn modelId="{B5ED1715-9B1B-41F9-9109-63A817C57537}" srcId="{8BB71AF7-234A-4004-905D-E1C2931BC98B}" destId="{82225BA1-BD97-4C9A-9F88-71DDC907246A}" srcOrd="0" destOrd="0" parTransId="{5D295E1A-9597-4AE8-8059-5A37FB34A2E7}" sibTransId="{E58A4D34-923D-4D51-B523-AF8C696F9AF5}"/>
    <dgm:cxn modelId="{0DAD841C-F64E-4A86-9E75-5CB7D2F72A7E}" type="presParOf" srcId="{A9C89034-3CF7-4DCB-B760-0CAD55440A5E}" destId="{2B727D06-0575-4EC8-85DF-11D75C71897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FB86576-E1DF-4BB1-B75B-2F356B92FF7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F3F8F828-2C61-4BF6-A516-A530ECEFE5F3}">
      <dgm:prSet custT="1"/>
      <dgm:spPr/>
      <dgm:t>
        <a:bodyPr/>
        <a:lstStyle/>
        <a:p>
          <a:pPr algn="ctr" rtl="0"/>
          <a:r>
            <a:rPr lang="ru-RU" sz="1600" dirty="0" smtClean="0">
              <a:latin typeface="Times New Roman" panose="02020603050405020304" pitchFamily="18" charset="0"/>
              <a:cs typeface="Times New Roman" panose="02020603050405020304" pitchFamily="18" charset="0"/>
            </a:rPr>
            <a:t>1) </a:t>
          </a:r>
          <a:r>
            <a:rPr lang="kk-KZ" sz="1600" dirty="0" smtClean="0">
              <a:effectLst/>
              <a:latin typeface="Times New Roman"/>
              <a:ea typeface="Times New Roman"/>
            </a:rPr>
            <a:t>еліміздің әлеуметтік-экономикалық дамуының ұлттық мүдделеріне және ұзақ мерзімді мақсаттарына сәйкес ғылыми және ғылыми-техникалық дамудың басым бағыттарын таңдау және ынталандыру және оларды жүзеге асыру үшін ресурстарды жұмылдыру; </a:t>
          </a:r>
          <a:endParaRPr lang="ru-RU" sz="1600" dirty="0">
            <a:latin typeface="Times New Roman" panose="02020603050405020304" pitchFamily="18" charset="0"/>
            <a:cs typeface="Times New Roman" panose="02020603050405020304" pitchFamily="18" charset="0"/>
          </a:endParaRPr>
        </a:p>
      </dgm:t>
    </dgm:pt>
    <dgm:pt modelId="{00D34E5B-991B-467A-A028-8C6369292109}" type="parTrans" cxnId="{E49FAE88-34D7-444C-A0E9-8A24E1697E7F}">
      <dgm:prSet/>
      <dgm:spPr/>
      <dgm:t>
        <a:bodyPr/>
        <a:lstStyle/>
        <a:p>
          <a:endParaRPr lang="ru-RU"/>
        </a:p>
      </dgm:t>
    </dgm:pt>
    <dgm:pt modelId="{01C36383-73EF-4CAA-A443-DFE9918DE162}" type="sibTrans" cxnId="{E49FAE88-34D7-444C-A0E9-8A24E1697E7F}">
      <dgm:prSet/>
      <dgm:spPr/>
      <dgm:t>
        <a:bodyPr/>
        <a:lstStyle/>
        <a:p>
          <a:endParaRPr lang="ru-RU"/>
        </a:p>
      </dgm:t>
    </dgm:pt>
    <dgm:pt modelId="{067A3781-C9DD-4748-B6EF-47F38B386576}" type="pres">
      <dgm:prSet presAssocID="{BFB86576-E1DF-4BB1-B75B-2F356B92FF7A}" presName="linear" presStyleCnt="0">
        <dgm:presLayoutVars>
          <dgm:animLvl val="lvl"/>
          <dgm:resizeHandles val="exact"/>
        </dgm:presLayoutVars>
      </dgm:prSet>
      <dgm:spPr/>
      <dgm:t>
        <a:bodyPr/>
        <a:lstStyle/>
        <a:p>
          <a:endParaRPr lang="ru-RU"/>
        </a:p>
      </dgm:t>
    </dgm:pt>
    <dgm:pt modelId="{0BEF352E-CEF0-492D-AF36-86709089C89E}" type="pres">
      <dgm:prSet presAssocID="{F3F8F828-2C61-4BF6-A516-A530ECEFE5F3}" presName="parentText" presStyleLbl="node1" presStyleIdx="0" presStyleCnt="1">
        <dgm:presLayoutVars>
          <dgm:chMax val="0"/>
          <dgm:bulletEnabled val="1"/>
        </dgm:presLayoutVars>
      </dgm:prSet>
      <dgm:spPr/>
      <dgm:t>
        <a:bodyPr/>
        <a:lstStyle/>
        <a:p>
          <a:endParaRPr lang="ru-RU"/>
        </a:p>
      </dgm:t>
    </dgm:pt>
  </dgm:ptLst>
  <dgm:cxnLst>
    <dgm:cxn modelId="{CF57301E-DA1A-40F1-AFAC-DC04AE98B0A6}" type="presOf" srcId="{BFB86576-E1DF-4BB1-B75B-2F356B92FF7A}" destId="{067A3781-C9DD-4748-B6EF-47F38B386576}" srcOrd="0" destOrd="0" presId="urn:microsoft.com/office/officeart/2005/8/layout/vList2"/>
    <dgm:cxn modelId="{671EBC58-18EA-4416-81D3-2165BFBB14B6}" type="presOf" srcId="{F3F8F828-2C61-4BF6-A516-A530ECEFE5F3}" destId="{0BEF352E-CEF0-492D-AF36-86709089C89E}" srcOrd="0" destOrd="0" presId="urn:microsoft.com/office/officeart/2005/8/layout/vList2"/>
    <dgm:cxn modelId="{E49FAE88-34D7-444C-A0E9-8A24E1697E7F}" srcId="{BFB86576-E1DF-4BB1-B75B-2F356B92FF7A}" destId="{F3F8F828-2C61-4BF6-A516-A530ECEFE5F3}" srcOrd="0" destOrd="0" parTransId="{00D34E5B-991B-467A-A028-8C6369292109}" sibTransId="{01C36383-73EF-4CAA-A443-DFE9918DE162}"/>
    <dgm:cxn modelId="{0583FDD6-C197-4F66-B169-392141F8B7C1}" type="presParOf" srcId="{067A3781-C9DD-4748-B6EF-47F38B386576}" destId="{0BEF352E-CEF0-492D-AF36-86709089C89E}"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B32B6-A9F6-491C-AE8C-6479E88FB931}">
      <dsp:nvSpPr>
        <dsp:cNvPr id="0" name=""/>
        <dsp:cNvSpPr/>
      </dsp:nvSpPr>
      <dsp:spPr>
        <a:xfrm>
          <a:off x="0" y="29135"/>
          <a:ext cx="7010826" cy="59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kk-KZ" sz="3200" kern="1200" dirty="0" smtClean="0">
              <a:effectLst/>
              <a:latin typeface="Times New Roman"/>
              <a:ea typeface="Times New Roman"/>
            </a:rPr>
            <a:t>Қазіргі уақытта Қазақстанды әлемдік бірлестік нарықтық экономикасы бар ел ретінде таниды. Тәуелсіздікке қол жеткізген қысқа тарихи кезеңде Қазақстан жаңа алдыңғы технологияларды пайдаланып, әлемдік өркениетке ықпалдаса отырып, экономикада алға қарай үлкен қадам жасады. Еліміздің әлеуметтік-экономикалық даму келешегі анықталды. </a:t>
          </a:r>
          <a:endParaRPr lang="ru-RU" sz="3200" kern="1200" dirty="0"/>
        </a:p>
      </dsp:txBody>
      <dsp:txXfrm>
        <a:off x="292427" y="321562"/>
        <a:ext cx="6425972" cy="54055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968B1-4C5D-484C-A7B9-3EF8FBC10D4C}">
      <dsp:nvSpPr>
        <dsp:cNvPr id="0" name=""/>
        <dsp:cNvSpPr/>
      </dsp:nvSpPr>
      <dsp:spPr>
        <a:xfrm>
          <a:off x="0" y="0"/>
          <a:ext cx="7226850" cy="6563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ru-RU" sz="1700" kern="1200" dirty="0" smtClean="0">
              <a:latin typeface="Times New Roman" panose="02020603050405020304" pitchFamily="18" charset="0"/>
              <a:cs typeface="Times New Roman" panose="02020603050405020304" pitchFamily="18" charset="0"/>
            </a:rPr>
            <a:t>2) </a:t>
          </a:r>
          <a:r>
            <a:rPr lang="kk-KZ" sz="1700" kern="1200" dirty="0" smtClean="0">
              <a:effectLst/>
              <a:latin typeface="Times New Roman"/>
              <a:ea typeface="Times New Roman"/>
            </a:rPr>
            <a:t>ғылым және техника бойынша мемлекеттік тапсырыстарды жасау және орналастыру;</a:t>
          </a:r>
          <a:endParaRPr lang="ru-RU" sz="1700" kern="1200" dirty="0"/>
        </a:p>
      </dsp:txBody>
      <dsp:txXfrm>
        <a:off x="32041" y="32041"/>
        <a:ext cx="7162768" cy="59228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4487A-976D-4400-AD72-3AB53B294AA1}">
      <dsp:nvSpPr>
        <dsp:cNvPr id="0" name=""/>
        <dsp:cNvSpPr/>
      </dsp:nvSpPr>
      <dsp:spPr>
        <a:xfrm>
          <a:off x="0" y="0"/>
          <a:ext cx="7226850" cy="13557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kern="1200" dirty="0" smtClean="0">
              <a:latin typeface="Times New Roman" panose="02020603050405020304" pitchFamily="18" charset="0"/>
              <a:cs typeface="Times New Roman" panose="02020603050405020304" pitchFamily="18" charset="0"/>
            </a:rPr>
            <a:t>3) </a:t>
          </a:r>
          <a:r>
            <a:rPr lang="kk-KZ" sz="1800" kern="1200" dirty="0" smtClean="0">
              <a:effectLst/>
              <a:latin typeface="Times New Roman"/>
              <a:ea typeface="Times New Roman"/>
            </a:rPr>
            <a:t>ғылыми және ғылыми-техникалық әрекет саласында ғылыми, ғылыми-техникалық және инновациялық әрекеттердің, кәсіпкерліктің және нарықтық инфрақұрылымның басқа да формаларын дамыту үшін қажетті экономикалық жағдайларды жасау;</a:t>
          </a:r>
          <a:endParaRPr lang="ru-RU" sz="1800" kern="1200" dirty="0">
            <a:latin typeface="Times New Roman" panose="02020603050405020304" pitchFamily="18" charset="0"/>
            <a:cs typeface="Times New Roman" panose="02020603050405020304" pitchFamily="18" charset="0"/>
          </a:endParaRPr>
        </a:p>
      </dsp:txBody>
      <dsp:txXfrm>
        <a:off x="66181" y="66181"/>
        <a:ext cx="7094488" cy="122335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103FC-8858-4896-B3A3-29C50764743D}">
      <dsp:nvSpPr>
        <dsp:cNvPr id="0" name=""/>
        <dsp:cNvSpPr/>
      </dsp:nvSpPr>
      <dsp:spPr>
        <a:xfrm>
          <a:off x="0" y="216023"/>
          <a:ext cx="7226850" cy="13608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4) </a:t>
          </a:r>
          <a:r>
            <a:rPr lang="kk-KZ" sz="1600" kern="1200" dirty="0" smtClean="0">
              <a:effectLst/>
              <a:latin typeface="Times New Roman"/>
              <a:ea typeface="Times New Roman"/>
            </a:rPr>
            <a:t>Қазақстан Республикасының ұлттық артықшылықтарын жүзеге асыруды қамтамасыз ететін деңгейде мемлекеттік бюджеттен ғылыми зерттеулерді қаржыландыру және басқа дереккөздерден ғылыми зерттемелерді жүзеге асыруға атсалысу;</a:t>
          </a:r>
          <a:endParaRPr lang="ru-RU" sz="1600" kern="1200" dirty="0">
            <a:latin typeface="Times New Roman" panose="02020603050405020304" pitchFamily="18" charset="0"/>
            <a:cs typeface="Times New Roman" panose="02020603050405020304" pitchFamily="18" charset="0"/>
          </a:endParaRPr>
        </a:p>
      </dsp:txBody>
      <dsp:txXfrm>
        <a:off x="66429" y="282452"/>
        <a:ext cx="7093992" cy="122795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DAB34-C873-4DA3-B826-21101B9E1BC5}">
      <dsp:nvSpPr>
        <dsp:cNvPr id="0" name=""/>
        <dsp:cNvSpPr/>
      </dsp:nvSpPr>
      <dsp:spPr>
        <a:xfrm>
          <a:off x="0" y="14285"/>
          <a:ext cx="7226850" cy="617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5) </a:t>
          </a:r>
          <a:r>
            <a:rPr lang="kk-KZ" sz="1600" kern="1200" dirty="0" smtClean="0">
              <a:effectLst/>
              <a:latin typeface="Times New Roman"/>
              <a:ea typeface="Times New Roman"/>
            </a:rPr>
            <a:t>ғылымның, ғылыми-техникалық зерттеулердің, өндірістің және білімнің ықпалдасуы;</a:t>
          </a:r>
          <a:endParaRPr lang="ru-RU" sz="1600" kern="1200" dirty="0">
            <a:latin typeface="Times New Roman" panose="02020603050405020304" pitchFamily="18" charset="0"/>
            <a:cs typeface="Times New Roman" panose="02020603050405020304" pitchFamily="18" charset="0"/>
          </a:endParaRPr>
        </a:p>
      </dsp:txBody>
      <dsp:txXfrm>
        <a:off x="30157" y="44442"/>
        <a:ext cx="7166536" cy="55744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D1A11-A73F-405D-99B4-6A3156628C7D}">
      <dsp:nvSpPr>
        <dsp:cNvPr id="0" name=""/>
        <dsp:cNvSpPr/>
      </dsp:nvSpPr>
      <dsp:spPr>
        <a:xfrm>
          <a:off x="0" y="24237"/>
          <a:ext cx="7226850" cy="14215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ru-RU" sz="2700" kern="1200" dirty="0" smtClean="0">
              <a:latin typeface="Times New Roman" panose="02020603050405020304" pitchFamily="18" charset="0"/>
              <a:cs typeface="Times New Roman" panose="02020603050405020304" pitchFamily="18" charset="0"/>
            </a:rPr>
            <a:t>6) </a:t>
          </a:r>
          <a:r>
            <a:rPr lang="kk-KZ" sz="2700" kern="1200" dirty="0" smtClean="0">
              <a:effectLst/>
              <a:latin typeface="Times New Roman"/>
              <a:ea typeface="Times New Roman"/>
            </a:rPr>
            <a:t>ғылымның және ғылыми-техникалық әрекеттің ең басым бағыттары бойынша жоғары білікті кадрларды дайындау;</a:t>
          </a:r>
          <a:endParaRPr lang="ru-RU" sz="2700" kern="1200" dirty="0">
            <a:latin typeface="Times New Roman" panose="02020603050405020304" pitchFamily="18" charset="0"/>
            <a:cs typeface="Times New Roman" panose="02020603050405020304" pitchFamily="18" charset="0"/>
          </a:endParaRPr>
        </a:p>
      </dsp:txBody>
      <dsp:txXfrm>
        <a:off x="69394" y="93631"/>
        <a:ext cx="7088062" cy="128276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4D006-528A-4FDC-AD6E-C366E060F9BA}">
      <dsp:nvSpPr>
        <dsp:cNvPr id="0" name=""/>
        <dsp:cNvSpPr/>
      </dsp:nvSpPr>
      <dsp:spPr>
        <a:xfrm>
          <a:off x="0" y="0"/>
          <a:ext cx="7226850" cy="18466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u-RU" sz="2000" kern="1200" dirty="0" smtClean="0">
              <a:latin typeface="Times New Roman" panose="02020603050405020304" pitchFamily="18" charset="0"/>
              <a:cs typeface="Times New Roman" panose="02020603050405020304" pitchFamily="18" charset="0"/>
            </a:rPr>
            <a:t>7) </a:t>
          </a:r>
          <a:r>
            <a:rPr lang="kk-KZ" sz="2000" kern="1200" dirty="0" smtClean="0">
              <a:effectLst/>
              <a:latin typeface="Times New Roman"/>
              <a:ea typeface="Times New Roman"/>
            </a:rPr>
            <a:t>ғылымды ұйымдастырудың және басқарудың демократиялық формаларын дамыту, сонымен қатар, ғылыми-техникалық саясатты қалыптастырудағы және жүзеге асырудағы  мемлекеттік органдардың, ғылыми ұйымдардың және ғылыми қоғамдастықтың өзара әрекеттестігін іске асыру;</a:t>
          </a:r>
          <a:endParaRPr lang="ru-RU" sz="2000" kern="1200" dirty="0">
            <a:latin typeface="Times New Roman" panose="02020603050405020304" pitchFamily="18" charset="0"/>
            <a:cs typeface="Times New Roman" panose="02020603050405020304" pitchFamily="18" charset="0"/>
          </a:endParaRPr>
        </a:p>
      </dsp:txBody>
      <dsp:txXfrm>
        <a:off x="90147" y="90147"/>
        <a:ext cx="7046556" cy="166637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B9755-3D19-4C6C-9A1F-BD0819FE2B61}">
      <dsp:nvSpPr>
        <dsp:cNvPr id="0" name=""/>
        <dsp:cNvSpPr/>
      </dsp:nvSpPr>
      <dsp:spPr>
        <a:xfrm>
          <a:off x="0" y="37930"/>
          <a:ext cx="7226850"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ru-RU" sz="2600" kern="1200" dirty="0" smtClean="0">
              <a:latin typeface="Times New Roman" panose="02020603050405020304" pitchFamily="18" charset="0"/>
              <a:cs typeface="Times New Roman" panose="02020603050405020304" pitchFamily="18" charset="0"/>
            </a:rPr>
            <a:t>8) </a:t>
          </a:r>
          <a:r>
            <a:rPr lang="kk-KZ" sz="2600" kern="1200" dirty="0" smtClean="0">
              <a:effectLst/>
              <a:latin typeface="Times New Roman"/>
              <a:ea typeface="Times New Roman"/>
            </a:rPr>
            <a:t>экологиялық қауіпсіздік талаптарын есептеу;</a:t>
          </a:r>
          <a:endParaRPr lang="ru-RU" sz="2600" kern="1200" dirty="0">
            <a:latin typeface="Times New Roman" panose="02020603050405020304" pitchFamily="18" charset="0"/>
            <a:cs typeface="Times New Roman" panose="02020603050405020304" pitchFamily="18" charset="0"/>
          </a:endParaRPr>
        </a:p>
      </dsp:txBody>
      <dsp:txXfrm>
        <a:off x="29700" y="67630"/>
        <a:ext cx="7167450" cy="5490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0A3D1-B24E-49E3-9138-42C810943BF0}">
      <dsp:nvSpPr>
        <dsp:cNvPr id="0" name=""/>
        <dsp:cNvSpPr/>
      </dsp:nvSpPr>
      <dsp:spPr>
        <a:xfrm>
          <a:off x="0" y="9464"/>
          <a:ext cx="7226850" cy="926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ru-RU" sz="2400" kern="1200" dirty="0" smtClean="0">
              <a:latin typeface="Times New Roman" panose="02020603050405020304" pitchFamily="18" charset="0"/>
              <a:cs typeface="Times New Roman" panose="02020603050405020304" pitchFamily="18" charset="0"/>
            </a:rPr>
            <a:t>9) </a:t>
          </a:r>
          <a:r>
            <a:rPr lang="kk-KZ" sz="2400" kern="1200" dirty="0" smtClean="0">
              <a:effectLst/>
              <a:latin typeface="Times New Roman"/>
              <a:ea typeface="Times New Roman"/>
            </a:rPr>
            <a:t>халықаралық ғылыми және ғылыми-техникалық ынтымақтастықты дамыту;</a:t>
          </a:r>
          <a:endParaRPr lang="ru-RU" sz="2400" kern="1200" dirty="0">
            <a:latin typeface="Times New Roman" panose="02020603050405020304" pitchFamily="18" charset="0"/>
            <a:cs typeface="Times New Roman" panose="02020603050405020304" pitchFamily="18" charset="0"/>
          </a:endParaRPr>
        </a:p>
      </dsp:txBody>
      <dsp:txXfrm>
        <a:off x="45235" y="54699"/>
        <a:ext cx="7136380" cy="83616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514C3-0EC0-46F6-8C0F-6E9D5D115E8F}">
      <dsp:nvSpPr>
        <dsp:cNvPr id="0" name=""/>
        <dsp:cNvSpPr/>
      </dsp:nvSpPr>
      <dsp:spPr>
        <a:xfrm>
          <a:off x="0" y="191"/>
          <a:ext cx="7226850" cy="10797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ru-RU" sz="2400" kern="1200" dirty="0" smtClean="0">
              <a:latin typeface="Times New Roman" panose="02020603050405020304" pitchFamily="18" charset="0"/>
              <a:cs typeface="Times New Roman" panose="02020603050405020304" pitchFamily="18" charset="0"/>
            </a:rPr>
            <a:t>10) </a:t>
          </a:r>
          <a:r>
            <a:rPr lang="kk-KZ" sz="2400" kern="1200" dirty="0" smtClean="0">
              <a:effectLst/>
              <a:latin typeface="Times New Roman"/>
              <a:ea typeface="Times New Roman"/>
            </a:rPr>
            <a:t>ғылыми-техникалық ақпаратты таратудың еркіндігі және ғылыми-техникалық жетістіктерді насихаттау</a:t>
          </a:r>
          <a:r>
            <a:rPr lang="ru-RU" sz="2400" kern="1200" dirty="0" smtClean="0">
              <a:latin typeface="Times New Roman" panose="02020603050405020304" pitchFamily="18" charset="0"/>
              <a:cs typeface="Times New Roman" panose="02020603050405020304" pitchFamily="18" charset="0"/>
            </a:rPr>
            <a:t>.</a:t>
          </a:r>
          <a:endParaRPr lang="ru-RU" sz="2400" kern="1200" dirty="0">
            <a:latin typeface="Times New Roman" panose="02020603050405020304" pitchFamily="18" charset="0"/>
            <a:cs typeface="Times New Roman" panose="02020603050405020304" pitchFamily="18" charset="0"/>
          </a:endParaRPr>
        </a:p>
      </dsp:txBody>
      <dsp:txXfrm>
        <a:off x="52708" y="52899"/>
        <a:ext cx="7121434" cy="97432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2A25F-C5C3-44C9-AB93-CC9029F1F17F}">
      <dsp:nvSpPr>
        <dsp:cNvPr id="0" name=""/>
        <dsp:cNvSpPr/>
      </dsp:nvSpPr>
      <dsp:spPr>
        <a:xfrm>
          <a:off x="0" y="38946"/>
          <a:ext cx="6840760" cy="61868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kk-KZ" sz="2600" kern="1200" dirty="0" smtClean="0">
              <a:effectLst/>
              <a:latin typeface="Times New Roman"/>
              <a:ea typeface="Times New Roman"/>
            </a:rPr>
            <a:t>Бұл білім берудің жаңа сапасына серпіліс, ғылым мен инновацияның дамуындағы серпіліс. Зерттеу университеттері категориясын енгізу өте маңызды болып табылады. Олар Үкімет бекіткен және жоғары деңгейдегі ғылыми зерттеулерді және олардың нәтижелерінің тәжірибеге айналуын қолдайтын арнайы мақсатты бағдарламалар бойынша дамитын болады. Осындай университеттер үшін өз ішінде ғылымның дамуы ғана емес, сонымен қатар, ғылыми ұйымдармен – ҒЗИ және Орталықтармен тиімді өзара әрекеттестік және зерттеуді коммерциялау міндетті талаптардың бірі болып саналады. </a:t>
          </a:r>
          <a:endParaRPr lang="ru-RU" sz="2600" kern="1200" dirty="0">
            <a:latin typeface="Times New Roman" panose="02020603050405020304" pitchFamily="18" charset="0"/>
            <a:cs typeface="Times New Roman" panose="02020603050405020304" pitchFamily="18" charset="0"/>
          </a:endParaRPr>
        </a:p>
      </dsp:txBody>
      <dsp:txXfrm>
        <a:off x="302015" y="340961"/>
        <a:ext cx="6236730" cy="55827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EDB9DC-D895-4AC9-9292-DE12D68E63CD}">
      <dsp:nvSpPr>
        <dsp:cNvPr id="0" name=""/>
        <dsp:cNvSpPr/>
      </dsp:nvSpPr>
      <dsp:spPr>
        <a:xfrm>
          <a:off x="0" y="239065"/>
          <a:ext cx="6840760" cy="54985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kk-KZ" sz="2400" kern="1200" dirty="0" smtClean="0">
              <a:effectLst/>
              <a:latin typeface="Times New Roman"/>
              <a:ea typeface="Times New Roman"/>
            </a:rPr>
            <a:t>Бұл мәнде қоғам өмірінің жаңа сапасының негіздерін қалайтын және өте маңызды фактор, экономикалық қуат және еліміздің ұлттық қауіпсіздігі базасы болып табылатын қазіргі білім беру жүйесінің, адам капиталының ролі мен мәні қоғамдық даму деңгейінің белгілері ретінде арта түседі. </a:t>
          </a:r>
          <a:endParaRPr lang="ru-RU" sz="2400" kern="1200" dirty="0" smtClean="0">
            <a:effectLst/>
            <a:latin typeface="Times New Roman"/>
            <a:ea typeface="Times New Roman"/>
          </a:endParaRPr>
        </a:p>
        <a:p>
          <a:pPr lvl="0" algn="ctr" defTabSz="1066800">
            <a:lnSpc>
              <a:spcPct val="90000"/>
            </a:lnSpc>
            <a:spcBef>
              <a:spcPct val="0"/>
            </a:spcBef>
            <a:spcAft>
              <a:spcPct val="35000"/>
            </a:spcAft>
          </a:pPr>
          <a:r>
            <a:rPr lang="kk-KZ" sz="2400" kern="1200" dirty="0" smtClean="0">
              <a:effectLst/>
              <a:latin typeface="Times New Roman"/>
              <a:ea typeface="Times New Roman"/>
            </a:rPr>
            <a:t>Қазақстанда білім беру жүйесінің жұмыс істеуі үшін қажетті заң шығару базасы құрылды. 2007 жылдың 27 шілдесінде қабылданған Қазақстан Республикасының «Білім туралы» Заңы қазіргі заман идеялары мен принциптеріне негізделеді, әлемдік білім беру прогресінің даму бағытын ескереді. </a:t>
          </a:r>
          <a:endParaRPr lang="ru-RU" sz="1100" kern="1200" dirty="0"/>
        </a:p>
      </dsp:txBody>
      <dsp:txXfrm>
        <a:off x="268416" y="507481"/>
        <a:ext cx="6303928" cy="49617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235CB-E588-4289-BD4C-7AB3358008D7}">
      <dsp:nvSpPr>
        <dsp:cNvPr id="0" name=""/>
        <dsp:cNvSpPr/>
      </dsp:nvSpPr>
      <dsp:spPr>
        <a:xfrm>
          <a:off x="0" y="0"/>
          <a:ext cx="7212741" cy="5040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dirty="0" smtClean="0">
              <a:latin typeface="Times New Roman" pitchFamily="18" charset="0"/>
              <a:cs typeface="Times New Roman" pitchFamily="18" charset="0"/>
            </a:rPr>
            <a:t>Қазақстан </a:t>
          </a:r>
          <a:r>
            <a:rPr lang="ru-RU" sz="1400" kern="1200" dirty="0" err="1" smtClean="0">
              <a:latin typeface="Times New Roman" pitchFamily="18" charset="0"/>
              <a:cs typeface="Times New Roman" pitchFamily="18" charset="0"/>
            </a:rPr>
            <a:t>Республикасының</a:t>
          </a:r>
          <a:r>
            <a:rPr lang="ru-RU" sz="1400" kern="1200" dirty="0" smtClean="0">
              <a:latin typeface="Times New Roman" pitchFamily="18" charset="0"/>
              <a:cs typeface="Times New Roman" pitchFamily="18" charset="0"/>
            </a:rPr>
            <a:t> 2007 </a:t>
          </a:r>
          <a:r>
            <a:rPr lang="ru-RU" sz="1400" kern="1200" dirty="0" err="1" smtClean="0">
              <a:latin typeface="Times New Roman" pitchFamily="18" charset="0"/>
              <a:cs typeface="Times New Roman" pitchFamily="18" charset="0"/>
            </a:rPr>
            <a:t>жылғы</a:t>
          </a:r>
          <a:r>
            <a:rPr lang="ru-RU" sz="1400" kern="1200" dirty="0" smtClean="0">
              <a:latin typeface="Times New Roman" pitchFamily="18" charset="0"/>
              <a:cs typeface="Times New Roman" pitchFamily="18" charset="0"/>
            </a:rPr>
            <a:t> 27 </a:t>
          </a:r>
          <a:r>
            <a:rPr lang="ru-RU" sz="1400" kern="1200" dirty="0" err="1" smtClean="0">
              <a:latin typeface="Times New Roman" pitchFamily="18" charset="0"/>
              <a:cs typeface="Times New Roman" pitchFamily="18" charset="0"/>
            </a:rPr>
            <a:t>шілдедегі</a:t>
          </a:r>
          <a:r>
            <a:rPr lang="ru-RU" sz="1400" kern="1200" dirty="0" smtClean="0">
              <a:latin typeface="Times New Roman" pitchFamily="18" charset="0"/>
              <a:cs typeface="Times New Roman" pitchFamily="18" charset="0"/>
            </a:rPr>
            <a:t>  За</a:t>
          </a:r>
          <a:r>
            <a:rPr lang="kk-KZ" sz="1400" kern="1200" dirty="0" smtClean="0">
              <a:latin typeface="Times New Roman" pitchFamily="18" charset="0"/>
              <a:cs typeface="Times New Roman" pitchFamily="18" charset="0"/>
            </a:rPr>
            <a:t>ңы бойынша білім алушылар мен тәрбиеленушілердің</a:t>
          </a:r>
          <a:r>
            <a:rPr lang="ru-RU" sz="1400" b="1" i="1" kern="1200" dirty="0" smtClean="0">
              <a:latin typeface="Times New Roman" panose="02020603050405020304" pitchFamily="18" charset="0"/>
              <a:cs typeface="Times New Roman" panose="02020603050405020304" pitchFamily="18" charset="0"/>
            </a:rPr>
            <a:t>:</a:t>
          </a:r>
          <a:endParaRPr lang="ru-RU" sz="1400" b="1" i="1" kern="1200" dirty="0">
            <a:latin typeface="Times New Roman" panose="02020603050405020304" pitchFamily="18" charset="0"/>
            <a:cs typeface="Times New Roman" panose="02020603050405020304" pitchFamily="18" charset="0"/>
          </a:endParaRPr>
        </a:p>
      </dsp:txBody>
      <dsp:txXfrm>
        <a:off x="14763" y="14763"/>
        <a:ext cx="7183215" cy="47453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AE9E3-9A85-48A8-8E01-E57429065BF3}">
      <dsp:nvSpPr>
        <dsp:cNvPr id="0" name=""/>
        <dsp:cNvSpPr/>
      </dsp:nvSpPr>
      <dsp:spPr>
        <a:xfrm>
          <a:off x="0" y="3938"/>
          <a:ext cx="7226850" cy="6084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1) </a:t>
          </a:r>
          <a:r>
            <a:rPr lang="ru-RU" sz="1600" kern="1200" dirty="0" err="1" smtClean="0">
              <a:latin typeface="Times New Roman" pitchFamily="18" charset="0"/>
              <a:cs typeface="Times New Roman" pitchFamily="18" charset="0"/>
            </a:rPr>
            <a:t>мемлекеттік</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жалпыға</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міндетті</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білім</a:t>
          </a:r>
          <a:r>
            <a:rPr lang="ru-RU" sz="1600" kern="1200" dirty="0" smtClean="0">
              <a:latin typeface="Times New Roman" pitchFamily="18" charset="0"/>
              <a:cs typeface="Times New Roman" pitchFamily="18" charset="0"/>
            </a:rPr>
            <a:t> беру </a:t>
          </a:r>
          <a:r>
            <a:rPr lang="ru-RU" sz="1600" kern="1200" dirty="0" err="1" smtClean="0">
              <a:latin typeface="Times New Roman" pitchFamily="18" charset="0"/>
              <a:cs typeface="Times New Roman" pitchFamily="18" charset="0"/>
            </a:rPr>
            <a:t>стандарттарына</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сәйкес</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сапалы</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білім</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алуға</a:t>
          </a:r>
          <a:r>
            <a:rPr lang="ru-RU" sz="1600" kern="1200" dirty="0" smtClean="0">
              <a:latin typeface="Times New Roman" pitchFamily="18" charset="0"/>
              <a:cs typeface="Times New Roman" pitchFamily="18" charset="0"/>
            </a:rPr>
            <a:t>;</a:t>
          </a:r>
          <a:r>
            <a:rPr lang="ru-RU" sz="500" kern="1200" dirty="0" smtClean="0">
              <a:latin typeface="Times New Roman" panose="02020603050405020304" pitchFamily="18" charset="0"/>
              <a:cs typeface="Times New Roman" panose="02020603050405020304" pitchFamily="18" charset="0"/>
            </a:rPr>
            <a:t>;</a:t>
          </a:r>
          <a:endParaRPr lang="ru-RU" sz="500" kern="1200" dirty="0">
            <a:latin typeface="Times New Roman" panose="02020603050405020304" pitchFamily="18" charset="0"/>
            <a:cs typeface="Times New Roman" panose="02020603050405020304" pitchFamily="18" charset="0"/>
          </a:endParaRPr>
        </a:p>
      </dsp:txBody>
      <dsp:txXfrm>
        <a:off x="29704" y="33642"/>
        <a:ext cx="7167442" cy="549085"/>
      </dsp:txXfrm>
    </dsp:sp>
    <dsp:sp modelId="{84281796-F2FE-468F-96F4-9FD20E3874B4}">
      <dsp:nvSpPr>
        <dsp:cNvPr id="0" name=""/>
        <dsp:cNvSpPr/>
      </dsp:nvSpPr>
      <dsp:spPr>
        <a:xfrm>
          <a:off x="0" y="621213"/>
          <a:ext cx="7226850" cy="6084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2) </a:t>
          </a:r>
          <a:r>
            <a:rPr lang="ru-RU" sz="1400" kern="1200" dirty="0" err="1" smtClean="0">
              <a:latin typeface="Times New Roman" pitchFamily="18" charset="0"/>
              <a:cs typeface="Times New Roman" pitchFamily="18" charset="0"/>
            </a:rPr>
            <a:t>білім</a:t>
          </a:r>
          <a:r>
            <a:rPr lang="ru-RU" sz="1400" kern="1200" dirty="0" smtClean="0">
              <a:latin typeface="Times New Roman" pitchFamily="18" charset="0"/>
              <a:cs typeface="Times New Roman" pitchFamily="18" charset="0"/>
            </a:rPr>
            <a:t> беру </a:t>
          </a:r>
          <a:r>
            <a:rPr lang="ru-RU" sz="1400" kern="1200" dirty="0" err="1" smtClean="0">
              <a:latin typeface="Times New Roman" pitchFamily="18" charset="0"/>
              <a:cs typeface="Times New Roman" pitchFamily="18" charset="0"/>
            </a:rPr>
            <a:t>ұйымы</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кеңесінің</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шешімі</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бойынша</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жалпыға</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міндетті</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мемлекеттік</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білім</a:t>
          </a:r>
          <a:r>
            <a:rPr lang="ru-RU" sz="1400" kern="1200" dirty="0" smtClean="0">
              <a:latin typeface="Times New Roman" pitchFamily="18" charset="0"/>
              <a:cs typeface="Times New Roman" pitchFamily="18" charset="0"/>
            </a:rPr>
            <a:t> беру </a:t>
          </a:r>
          <a:r>
            <a:rPr lang="ru-RU" sz="1400" kern="1200" dirty="0" err="1" smtClean="0">
              <a:latin typeface="Times New Roman" pitchFamily="18" charset="0"/>
              <a:cs typeface="Times New Roman" pitchFamily="18" charset="0"/>
            </a:rPr>
            <a:t>стандарттары</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шеңберінде</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жеке</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оқу</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жоспарлары</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қысқартылған</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білім</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беретін</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оқу</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бағдарламалары</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бойынша</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оқуға</a:t>
          </a:r>
          <a:r>
            <a:rPr lang="ru-RU" sz="1400" kern="1200" dirty="0" smtClean="0">
              <a:latin typeface="Times New Roman" pitchFamily="18" charset="0"/>
              <a:cs typeface="Times New Roman" pitchFamily="18" charset="0"/>
            </a:rPr>
            <a:t>; </a:t>
          </a:r>
          <a:endParaRPr lang="ru-RU" sz="500" kern="1200" dirty="0">
            <a:latin typeface="Times New Roman" pitchFamily="18" charset="0"/>
            <a:cs typeface="Times New Roman" pitchFamily="18" charset="0"/>
          </a:endParaRPr>
        </a:p>
      </dsp:txBody>
      <dsp:txXfrm>
        <a:off x="29704" y="650917"/>
        <a:ext cx="7167442" cy="549085"/>
      </dsp:txXfrm>
    </dsp:sp>
    <dsp:sp modelId="{15C6C437-8A5D-4205-AA52-5EC2EB4CD170}">
      <dsp:nvSpPr>
        <dsp:cNvPr id="0" name=""/>
        <dsp:cNvSpPr/>
      </dsp:nvSpPr>
      <dsp:spPr>
        <a:xfrm>
          <a:off x="0" y="1238489"/>
          <a:ext cx="7226850" cy="6084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3) </a:t>
          </a:r>
          <a:r>
            <a:rPr lang="ru-RU" sz="1400" kern="1200" dirty="0" err="1" smtClean="0">
              <a:latin typeface="Times New Roman" pitchFamily="18" charset="0"/>
              <a:cs typeface="Times New Roman" pitchFamily="18" charset="0"/>
            </a:rPr>
            <a:t>өзінің</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бейімділігі</a:t>
          </a:r>
          <a:r>
            <a:rPr lang="ru-RU" sz="1400" kern="1200" dirty="0" smtClean="0">
              <a:latin typeface="Times New Roman" pitchFamily="18" charset="0"/>
              <a:cs typeface="Times New Roman" pitchFamily="18" charset="0"/>
            </a:rPr>
            <a:t> мен </a:t>
          </a:r>
          <a:r>
            <a:rPr lang="ru-RU" sz="1400" kern="1200" dirty="0" err="1" smtClean="0">
              <a:latin typeface="Times New Roman" pitchFamily="18" charset="0"/>
              <a:cs typeface="Times New Roman" pitchFamily="18" charset="0"/>
            </a:rPr>
            <a:t>қажеттеріне</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қарай</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қосымша</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білім</a:t>
          </a:r>
          <a:r>
            <a:rPr lang="ru-RU" sz="1400" kern="1200" dirty="0" smtClean="0">
              <a:latin typeface="Times New Roman" pitchFamily="18" charset="0"/>
              <a:cs typeface="Times New Roman" pitchFamily="18" charset="0"/>
            </a:rPr>
            <a:t> беру </a:t>
          </a:r>
          <a:r>
            <a:rPr lang="ru-RU" sz="1400" kern="1200" dirty="0" err="1" smtClean="0">
              <a:latin typeface="Times New Roman" pitchFamily="18" charset="0"/>
              <a:cs typeface="Times New Roman" pitchFamily="18" charset="0"/>
            </a:rPr>
            <a:t>қызметтерін</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білімдерді</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ақылы</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негізде</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алуға</a:t>
          </a:r>
          <a:r>
            <a:rPr lang="ru-RU" sz="1400" kern="1200" dirty="0" smtClean="0">
              <a:latin typeface="Times New Roman" pitchFamily="18" charset="0"/>
              <a:cs typeface="Times New Roman" pitchFamily="18" charset="0"/>
            </a:rPr>
            <a:t>;</a:t>
          </a:r>
          <a:endParaRPr lang="ru-RU" sz="500" kern="1200" dirty="0">
            <a:latin typeface="Times New Roman" pitchFamily="18" charset="0"/>
            <a:cs typeface="Times New Roman" pitchFamily="18" charset="0"/>
          </a:endParaRPr>
        </a:p>
      </dsp:txBody>
      <dsp:txXfrm>
        <a:off x="29704" y="1268193"/>
        <a:ext cx="7167442" cy="549085"/>
      </dsp:txXfrm>
    </dsp:sp>
    <dsp:sp modelId="{C4E6B887-603A-48FD-B7F6-71E800A63C47}">
      <dsp:nvSpPr>
        <dsp:cNvPr id="0" name=""/>
        <dsp:cNvSpPr/>
      </dsp:nvSpPr>
      <dsp:spPr>
        <a:xfrm>
          <a:off x="0" y="1872207"/>
          <a:ext cx="7226850" cy="33257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4) </a:t>
          </a:r>
          <a:r>
            <a:rPr lang="ru-RU" sz="1600" kern="1200" dirty="0" err="1" smtClean="0">
              <a:latin typeface="Times New Roman" pitchFamily="18" charset="0"/>
              <a:cs typeface="Times New Roman" pitchFamily="18" charset="0"/>
            </a:rPr>
            <a:t>білім</a:t>
          </a:r>
          <a:r>
            <a:rPr lang="ru-RU" sz="1600" kern="1200" dirty="0" smtClean="0">
              <a:latin typeface="Times New Roman" pitchFamily="18" charset="0"/>
              <a:cs typeface="Times New Roman" pitchFamily="18" charset="0"/>
            </a:rPr>
            <a:t> беру </a:t>
          </a:r>
          <a:r>
            <a:rPr lang="ru-RU" sz="1600" kern="1200" dirty="0" err="1" smtClean="0">
              <a:latin typeface="Times New Roman" pitchFamily="18" charset="0"/>
              <a:cs typeface="Times New Roman" pitchFamily="18" charset="0"/>
            </a:rPr>
            <a:t>ұйымдарын</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басқаруға</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қатысуға</a:t>
          </a:r>
          <a:r>
            <a:rPr lang="ru-RU" sz="1600" kern="1200" dirty="0" smtClean="0">
              <a:latin typeface="Times New Roman" pitchFamily="18" charset="0"/>
              <a:cs typeface="Times New Roman" pitchFamily="18" charset="0"/>
            </a:rPr>
            <a:t>;</a:t>
          </a:r>
          <a:endParaRPr lang="ru-RU" sz="500" kern="1200" dirty="0">
            <a:latin typeface="Times New Roman" pitchFamily="18" charset="0"/>
            <a:cs typeface="Times New Roman" pitchFamily="18" charset="0"/>
          </a:endParaRPr>
        </a:p>
      </dsp:txBody>
      <dsp:txXfrm>
        <a:off x="16235" y="1888442"/>
        <a:ext cx="7194380" cy="300102"/>
      </dsp:txXfrm>
    </dsp:sp>
    <dsp:sp modelId="{EF7216B1-ECFC-4F1B-BD08-8140B294598E}">
      <dsp:nvSpPr>
        <dsp:cNvPr id="0" name=""/>
        <dsp:cNvSpPr/>
      </dsp:nvSpPr>
      <dsp:spPr>
        <a:xfrm>
          <a:off x="0" y="2197118"/>
          <a:ext cx="7226850" cy="8273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u-RU" sz="1200" kern="1200" dirty="0" smtClean="0">
              <a:latin typeface="Times New Roman" panose="02020603050405020304" pitchFamily="18" charset="0"/>
              <a:cs typeface="Times New Roman" panose="02020603050405020304" pitchFamily="18" charset="0"/>
            </a:rPr>
            <a:t>5) </a:t>
          </a:r>
          <a:r>
            <a:rPr lang="ru-RU" sz="1400" kern="1200" dirty="0" err="1" smtClean="0">
              <a:latin typeface="Times New Roman" pitchFamily="18" charset="0"/>
              <a:cs typeface="Times New Roman" pitchFamily="18" charset="0"/>
            </a:rPr>
            <a:t>қайта</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қабылдануға</a:t>
          </a:r>
          <a:r>
            <a:rPr lang="ru-RU" sz="1400" kern="1200" dirty="0" smtClean="0">
              <a:latin typeface="Times New Roman" pitchFamily="18" charset="0"/>
              <a:cs typeface="Times New Roman" pitchFamily="18" charset="0"/>
            </a:rPr>
            <a:t> және </a:t>
          </a:r>
          <a:r>
            <a:rPr lang="ru-RU" sz="1400" kern="1200" dirty="0" err="1" smtClean="0">
              <a:latin typeface="Times New Roman" pitchFamily="18" charset="0"/>
              <a:cs typeface="Times New Roman" pitchFamily="18" charset="0"/>
            </a:rPr>
            <a:t>бір</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оқу</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орнынан</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басқасына</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бір</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мамандықтан</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басқасына</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ақылы</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негізден</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мемлекеттік</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білім</a:t>
          </a:r>
          <a:r>
            <a:rPr lang="ru-RU" sz="1400" kern="1200" dirty="0" smtClean="0">
              <a:latin typeface="Times New Roman" pitchFamily="18" charset="0"/>
              <a:cs typeface="Times New Roman" pitchFamily="18" charset="0"/>
            </a:rPr>
            <a:t> беру </a:t>
          </a:r>
          <a:r>
            <a:rPr lang="ru-RU" sz="1400" kern="1200" dirty="0" err="1" smtClean="0">
              <a:latin typeface="Times New Roman" pitchFamily="18" charset="0"/>
              <a:cs typeface="Times New Roman" pitchFamily="18" charset="0"/>
            </a:rPr>
            <a:t>тапсырысы</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бойынша</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оқуға</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немесе</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оқудың</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бір</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нысанынан</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басқасына</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ауысуға</a:t>
          </a:r>
          <a:r>
            <a:rPr lang="ru-RU" sz="1400" kern="1200" dirty="0" smtClean="0">
              <a:latin typeface="Times New Roman" pitchFamily="18" charset="0"/>
              <a:cs typeface="Times New Roman" pitchFamily="18" charset="0"/>
            </a:rPr>
            <a:t>; </a:t>
          </a:r>
          <a:endParaRPr lang="ru-RU" sz="1400" kern="1200" dirty="0">
            <a:latin typeface="Times New Roman" panose="02020603050405020304" pitchFamily="18" charset="0"/>
            <a:cs typeface="Times New Roman" panose="02020603050405020304" pitchFamily="18" charset="0"/>
          </a:endParaRPr>
        </a:p>
      </dsp:txBody>
      <dsp:txXfrm>
        <a:off x="40388" y="2237506"/>
        <a:ext cx="7146074" cy="746580"/>
      </dsp:txXfrm>
    </dsp:sp>
    <dsp:sp modelId="{A7C5A1DD-B947-43D4-887C-986AE0F8B52A}">
      <dsp:nvSpPr>
        <dsp:cNvPr id="0" name=""/>
        <dsp:cNvSpPr/>
      </dsp:nvSpPr>
      <dsp:spPr>
        <a:xfrm>
          <a:off x="0" y="3033257"/>
          <a:ext cx="7226850" cy="6084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6) </a:t>
          </a:r>
          <a:r>
            <a:rPr lang="ru-RU" sz="1400" u="none" kern="1200" dirty="0" err="1" smtClean="0">
              <a:solidFill>
                <a:schemeClr val="bg1"/>
              </a:solidFill>
              <a:latin typeface="Times New Roman" pitchFamily="18" charset="0"/>
              <a:cs typeface="Times New Roman" pitchFamily="18" charset="0"/>
            </a:rPr>
            <a:t>білім</a:t>
          </a:r>
          <a:r>
            <a:rPr lang="ru-RU" sz="1400" u="none" kern="1200" dirty="0" smtClean="0">
              <a:solidFill>
                <a:schemeClr val="bg1"/>
              </a:solidFill>
              <a:latin typeface="Times New Roman" pitchFamily="18" charset="0"/>
              <a:cs typeface="Times New Roman" pitchFamily="18" charset="0"/>
            </a:rPr>
            <a:t> беру </a:t>
          </a:r>
          <a:r>
            <a:rPr lang="ru-RU" sz="1400" u="none" kern="1200" dirty="0" err="1" smtClean="0">
              <a:solidFill>
                <a:schemeClr val="bg1"/>
              </a:solidFill>
              <a:latin typeface="Times New Roman" pitchFamily="18" charset="0"/>
              <a:cs typeface="Times New Roman" pitchFamily="18" charset="0"/>
            </a:rPr>
            <a:t>ұйымдарында</a:t>
          </a:r>
          <a:r>
            <a:rPr lang="ru-RU" sz="1400" u="none" kern="1200" dirty="0" smtClean="0">
              <a:solidFill>
                <a:schemeClr val="bg1"/>
              </a:solidFill>
              <a:latin typeface="Times New Roman" pitchFamily="18" charset="0"/>
              <a:cs typeface="Times New Roman" pitchFamily="18" charset="0"/>
            </a:rPr>
            <a:t> </a:t>
          </a:r>
          <a:r>
            <a:rPr lang="ru-RU" sz="1400" u="none" kern="1200" dirty="0" err="1" smtClean="0">
              <a:solidFill>
                <a:schemeClr val="bg1"/>
              </a:solidFill>
              <a:latin typeface="Times New Roman" pitchFamily="18" charset="0"/>
              <a:cs typeface="Times New Roman" pitchFamily="18" charset="0"/>
            </a:rPr>
            <a:t>ақпараттық</a:t>
          </a:r>
          <a:r>
            <a:rPr lang="ru-RU" sz="1400" u="none" kern="1200" dirty="0" smtClean="0">
              <a:solidFill>
                <a:schemeClr val="bg1"/>
              </a:solidFill>
              <a:latin typeface="Times New Roman" pitchFamily="18" charset="0"/>
              <a:cs typeface="Times New Roman" pitchFamily="18" charset="0"/>
            </a:rPr>
            <a:t> </a:t>
          </a:r>
          <a:r>
            <a:rPr lang="ru-RU" sz="1400" u="none" kern="1200" dirty="0" err="1" smtClean="0">
              <a:solidFill>
                <a:schemeClr val="bg1"/>
              </a:solidFill>
              <a:latin typeface="Times New Roman" pitchFamily="18" charset="0"/>
              <a:cs typeface="Times New Roman" pitchFamily="18" charset="0"/>
            </a:rPr>
            <a:t>ресурстарды</a:t>
          </a:r>
          <a:r>
            <a:rPr lang="ru-RU" sz="1400" u="none" kern="1200" dirty="0" smtClean="0">
              <a:solidFill>
                <a:schemeClr val="bg1"/>
              </a:solidFill>
              <a:latin typeface="Times New Roman" pitchFamily="18" charset="0"/>
              <a:cs typeface="Times New Roman" pitchFamily="18" charset="0"/>
            </a:rPr>
            <a:t> </a:t>
          </a:r>
          <a:r>
            <a:rPr lang="ru-RU" sz="1400" u="none" kern="1200" dirty="0" err="1" smtClean="0">
              <a:solidFill>
                <a:schemeClr val="bg1"/>
              </a:solidFill>
              <a:latin typeface="Times New Roman" pitchFamily="18" charset="0"/>
              <a:cs typeface="Times New Roman" pitchFamily="18" charset="0"/>
            </a:rPr>
            <a:t>тегін</a:t>
          </a:r>
          <a:r>
            <a:rPr lang="ru-RU" sz="1400" u="none" kern="1200" dirty="0" smtClean="0">
              <a:solidFill>
                <a:schemeClr val="bg1"/>
              </a:solidFill>
              <a:latin typeface="Times New Roman" pitchFamily="18" charset="0"/>
              <a:cs typeface="Times New Roman" pitchFamily="18" charset="0"/>
            </a:rPr>
            <a:t> </a:t>
          </a:r>
          <a:r>
            <a:rPr lang="ru-RU" sz="1400" u="none" kern="1200" dirty="0" err="1" smtClean="0">
              <a:solidFill>
                <a:schemeClr val="bg1"/>
              </a:solidFill>
              <a:latin typeface="Times New Roman" pitchFamily="18" charset="0"/>
              <a:cs typeface="Times New Roman" pitchFamily="18" charset="0"/>
            </a:rPr>
            <a:t>пайдалануға</a:t>
          </a:r>
          <a:r>
            <a:rPr lang="ru-RU" sz="1400" u="none" kern="1200" dirty="0" smtClean="0">
              <a:solidFill>
                <a:schemeClr val="bg1"/>
              </a:solidFill>
              <a:latin typeface="Times New Roman" pitchFamily="18" charset="0"/>
              <a:cs typeface="Times New Roman" pitchFamily="18" charset="0"/>
            </a:rPr>
            <a:t>, о</a:t>
          </a:r>
          <a:r>
            <a:rPr lang="kk-KZ" sz="1400" u="none" kern="1200" dirty="0" smtClean="0">
              <a:solidFill>
                <a:schemeClr val="bg1"/>
              </a:solidFill>
              <a:latin typeface="Times New Roman" pitchFamily="18" charset="0"/>
              <a:cs typeface="Times New Roman" pitchFamily="18" charset="0"/>
            </a:rPr>
            <a:t>қулықтармен, оқу-әдістемелік кешендермен</a:t>
          </a:r>
          <a:r>
            <a:rPr lang="ru-RU" sz="1400" u="none" kern="1200" dirty="0" smtClean="0">
              <a:solidFill>
                <a:schemeClr val="bg1"/>
              </a:solidFill>
              <a:latin typeface="Times New Roman" pitchFamily="18" charset="0"/>
              <a:cs typeface="Times New Roman" pitchFamily="18" charset="0"/>
            </a:rPr>
            <a:t> және </a:t>
          </a:r>
          <a:r>
            <a:rPr lang="ru-RU" sz="1400" u="none" kern="1200" dirty="0" err="1" smtClean="0">
              <a:solidFill>
                <a:schemeClr val="bg1"/>
              </a:solidFill>
              <a:latin typeface="Times New Roman" pitchFamily="18" charset="0"/>
              <a:cs typeface="Times New Roman" pitchFamily="18" charset="0"/>
            </a:rPr>
            <a:t>оқу-әдістемелік</a:t>
          </a:r>
          <a:r>
            <a:rPr lang="ru-RU" sz="1400" u="none" kern="1200" dirty="0" smtClean="0">
              <a:solidFill>
                <a:schemeClr val="bg1"/>
              </a:solidFill>
              <a:latin typeface="Times New Roman" pitchFamily="18" charset="0"/>
              <a:cs typeface="Times New Roman" pitchFamily="18" charset="0"/>
            </a:rPr>
            <a:t> </a:t>
          </a:r>
          <a:r>
            <a:rPr lang="ru-RU" sz="1400" u="none" kern="1200" dirty="0" err="1" smtClean="0">
              <a:solidFill>
                <a:schemeClr val="bg1"/>
              </a:solidFill>
              <a:latin typeface="Times New Roman" pitchFamily="18" charset="0"/>
              <a:cs typeface="Times New Roman" pitchFamily="18" charset="0"/>
            </a:rPr>
            <a:t>құралдармен</a:t>
          </a:r>
          <a:r>
            <a:rPr lang="ru-RU" sz="1400" u="none" kern="1200" dirty="0" smtClean="0">
              <a:solidFill>
                <a:schemeClr val="bg1"/>
              </a:solidFill>
              <a:latin typeface="Times New Roman" pitchFamily="18" charset="0"/>
              <a:cs typeface="Times New Roman" pitchFamily="18" charset="0"/>
            </a:rPr>
            <a:t> қамтамасыз </a:t>
          </a:r>
          <a:r>
            <a:rPr lang="ru-RU" sz="1400" u="none" kern="1200" dirty="0" err="1" smtClean="0">
              <a:solidFill>
                <a:schemeClr val="bg1"/>
              </a:solidFill>
              <a:latin typeface="Times New Roman" pitchFamily="18" charset="0"/>
              <a:cs typeface="Times New Roman" pitchFamily="18" charset="0"/>
            </a:rPr>
            <a:t>етілуге</a:t>
          </a:r>
          <a:r>
            <a:rPr lang="ru-RU" sz="1400" u="none" kern="1200" dirty="0" smtClean="0">
              <a:solidFill>
                <a:schemeClr val="bg1"/>
              </a:solidFill>
              <a:latin typeface="Times New Roman" pitchFamily="18" charset="0"/>
              <a:cs typeface="Times New Roman" pitchFamily="18" charset="0"/>
            </a:rPr>
            <a:t>; </a:t>
          </a:r>
          <a:endParaRPr lang="ru-RU" sz="1400" u="none" kern="1200" dirty="0">
            <a:solidFill>
              <a:schemeClr val="bg1"/>
            </a:solidFill>
            <a:latin typeface="Times New Roman" panose="02020603050405020304" pitchFamily="18" charset="0"/>
            <a:cs typeface="Times New Roman" panose="02020603050405020304" pitchFamily="18" charset="0"/>
          </a:endParaRPr>
        </a:p>
      </dsp:txBody>
      <dsp:txXfrm>
        <a:off x="29704" y="3062961"/>
        <a:ext cx="7167442" cy="549085"/>
      </dsp:txXfrm>
    </dsp:sp>
    <dsp:sp modelId="{5AF739BA-95EF-4C87-86C6-B6F2054071D1}">
      <dsp:nvSpPr>
        <dsp:cNvPr id="0" name=""/>
        <dsp:cNvSpPr/>
      </dsp:nvSpPr>
      <dsp:spPr>
        <a:xfrm>
          <a:off x="0" y="3650532"/>
          <a:ext cx="7226850" cy="6084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7) </a:t>
          </a:r>
          <a:r>
            <a:rPr lang="ru-RU" sz="1400" kern="1200" dirty="0" smtClean="0">
              <a:latin typeface="Times New Roman" pitchFamily="18" charset="0"/>
              <a:cs typeface="Times New Roman" pitchFamily="18" charset="0"/>
            </a:rPr>
            <a:t>Қазақстан </a:t>
          </a:r>
          <a:r>
            <a:rPr lang="ru-RU" sz="1400" kern="1200" dirty="0" err="1" smtClean="0">
              <a:latin typeface="Times New Roman" pitchFamily="18" charset="0"/>
              <a:cs typeface="Times New Roman" pitchFamily="18" charset="0"/>
            </a:rPr>
            <a:t>Республикасының</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заңнамасына</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сәйкес</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халықты</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жұмыспен</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қамту</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саласындағы</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жағдай</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туралы</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ақпарат</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алуға</a:t>
          </a:r>
          <a:r>
            <a:rPr lang="ru-RU" sz="1400" kern="1200" dirty="0" smtClean="0">
              <a:latin typeface="Times New Roman" pitchFamily="18" charset="0"/>
              <a:cs typeface="Times New Roman" pitchFamily="18" charset="0"/>
            </a:rPr>
            <a:t>;</a:t>
          </a:r>
          <a:r>
            <a:rPr lang="ru-RU" sz="1400" kern="1200" dirty="0" smtClean="0">
              <a:latin typeface="Times New Roman" pitchFamily="18" charset="0"/>
              <a:cs typeface="Times New Roman" pitchFamily="18" charset="0"/>
            </a:rPr>
            <a:t>;</a:t>
          </a:r>
          <a:endParaRPr lang="ru-RU" sz="1400" kern="1200" dirty="0">
            <a:latin typeface="Times New Roman" pitchFamily="18" charset="0"/>
            <a:cs typeface="Times New Roman" pitchFamily="18" charset="0"/>
          </a:endParaRPr>
        </a:p>
      </dsp:txBody>
      <dsp:txXfrm>
        <a:off x="29704" y="3680236"/>
        <a:ext cx="7167442" cy="549085"/>
      </dsp:txXfrm>
    </dsp:sp>
    <dsp:sp modelId="{19825C79-08B7-4A6E-9DAE-19FBB023D63D}">
      <dsp:nvSpPr>
        <dsp:cNvPr id="0" name=""/>
        <dsp:cNvSpPr/>
      </dsp:nvSpPr>
      <dsp:spPr>
        <a:xfrm>
          <a:off x="0" y="4248475"/>
          <a:ext cx="7226850" cy="6084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8) </a:t>
          </a:r>
          <a:r>
            <a:rPr lang="ru-RU" sz="1600" kern="1200" dirty="0" err="1" smtClean="0">
              <a:latin typeface="Times New Roman" pitchFamily="18" charset="0"/>
              <a:cs typeface="Times New Roman" pitchFamily="18" charset="0"/>
            </a:rPr>
            <a:t>өзінің</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пікірі</a:t>
          </a:r>
          <a:r>
            <a:rPr lang="ru-RU" sz="1600" kern="1200" dirty="0" smtClean="0">
              <a:latin typeface="Times New Roman" pitchFamily="18" charset="0"/>
              <a:cs typeface="Times New Roman" pitchFamily="18" charset="0"/>
            </a:rPr>
            <a:t> мен </a:t>
          </a:r>
          <a:r>
            <a:rPr lang="ru-RU" sz="1600" kern="1200" dirty="0" err="1" smtClean="0">
              <a:latin typeface="Times New Roman" pitchFamily="18" charset="0"/>
              <a:cs typeface="Times New Roman" pitchFamily="18" charset="0"/>
            </a:rPr>
            <a:t>сенімін</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еркін</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білдіруге</a:t>
          </a:r>
          <a:r>
            <a:rPr lang="ru-RU" sz="1600" kern="1200" dirty="0" smtClean="0">
              <a:latin typeface="Times New Roman" pitchFamily="18" charset="0"/>
              <a:cs typeface="Times New Roman" pitchFamily="18" charset="0"/>
            </a:rPr>
            <a:t>;</a:t>
          </a:r>
          <a:endParaRPr lang="ru-RU" sz="1600" kern="1200" dirty="0">
            <a:latin typeface="Times New Roman" panose="02020603050405020304" pitchFamily="18" charset="0"/>
            <a:cs typeface="Times New Roman" panose="02020603050405020304" pitchFamily="18" charset="0"/>
          </a:endParaRPr>
        </a:p>
      </dsp:txBody>
      <dsp:txXfrm>
        <a:off x="29704" y="4278179"/>
        <a:ext cx="7167442" cy="549085"/>
      </dsp:txXfrm>
    </dsp:sp>
    <dsp:sp modelId="{72A95C56-4728-46D7-8672-177ABBCABA3C}">
      <dsp:nvSpPr>
        <dsp:cNvPr id="0" name=""/>
        <dsp:cNvSpPr/>
      </dsp:nvSpPr>
      <dsp:spPr>
        <a:xfrm>
          <a:off x="0" y="4885083"/>
          <a:ext cx="7226850" cy="6084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9) </a:t>
          </a:r>
          <a:r>
            <a:rPr lang="ru-RU" sz="1600" kern="1200" dirty="0" err="1" smtClean="0">
              <a:latin typeface="Times New Roman" pitchFamily="18" charset="0"/>
              <a:cs typeface="Times New Roman" pitchFamily="18" charset="0"/>
            </a:rPr>
            <a:t>өзінің</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адамдық</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қадір-қасиетінің</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құрметтелуіне</a:t>
          </a:r>
          <a:r>
            <a:rPr lang="ru-RU" sz="1600" kern="1200" dirty="0" smtClean="0">
              <a:latin typeface="Times New Roman" pitchFamily="18" charset="0"/>
              <a:cs typeface="Times New Roman" pitchFamily="18" charset="0"/>
            </a:rPr>
            <a:t>; </a:t>
          </a:r>
          <a:endParaRPr lang="ru-RU" sz="1600" kern="1200" dirty="0">
            <a:latin typeface="Times New Roman" panose="02020603050405020304" pitchFamily="18" charset="0"/>
            <a:cs typeface="Times New Roman" panose="02020603050405020304" pitchFamily="18" charset="0"/>
          </a:endParaRPr>
        </a:p>
      </dsp:txBody>
      <dsp:txXfrm>
        <a:off x="29704" y="4914787"/>
        <a:ext cx="7167442" cy="549085"/>
      </dsp:txXfrm>
    </dsp:sp>
    <dsp:sp modelId="{6DF53568-B58C-4BA2-A058-055188D6A09A}">
      <dsp:nvSpPr>
        <dsp:cNvPr id="0" name=""/>
        <dsp:cNvSpPr/>
      </dsp:nvSpPr>
      <dsp:spPr>
        <a:xfrm>
          <a:off x="0" y="5502359"/>
          <a:ext cx="7226850" cy="6084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10) </a:t>
          </a:r>
          <a:r>
            <a:rPr lang="ru-RU" sz="1600" kern="1200" dirty="0" err="1" smtClean="0">
              <a:latin typeface="Times New Roman" pitchFamily="18" charset="0"/>
              <a:cs typeface="Times New Roman" pitchFamily="18" charset="0"/>
            </a:rPr>
            <a:t>оқудағы</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ғылыми</a:t>
          </a:r>
          <a:r>
            <a:rPr lang="ru-RU" sz="1600" kern="1200" dirty="0" smtClean="0">
              <a:latin typeface="Times New Roman" pitchFamily="18" charset="0"/>
              <a:cs typeface="Times New Roman" pitchFamily="18" charset="0"/>
            </a:rPr>
            <a:t> және </a:t>
          </a:r>
          <a:r>
            <a:rPr lang="ru-RU" sz="1600" kern="1200" dirty="0" err="1" smtClean="0">
              <a:latin typeface="Times New Roman" pitchFamily="18" charset="0"/>
              <a:cs typeface="Times New Roman" pitchFamily="18" charset="0"/>
            </a:rPr>
            <a:t>шығармашылық</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қызметтегі</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табыстары</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үшін</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көтермеленуге</a:t>
          </a:r>
          <a:r>
            <a:rPr lang="ru-RU" sz="1600" kern="1200" dirty="0" smtClean="0">
              <a:latin typeface="Times New Roman" pitchFamily="18" charset="0"/>
              <a:cs typeface="Times New Roman" pitchFamily="18" charset="0"/>
            </a:rPr>
            <a:t> және </a:t>
          </a:r>
          <a:r>
            <a:rPr lang="ru-RU" sz="1600" kern="1200" dirty="0" err="1" smtClean="0">
              <a:latin typeface="Times New Roman" pitchFamily="18" charset="0"/>
              <a:cs typeface="Times New Roman" pitchFamily="18" charset="0"/>
            </a:rPr>
            <a:t>сыйақы</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алуға</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құқығы</a:t>
          </a:r>
          <a:r>
            <a:rPr lang="ru-RU" sz="1600" kern="1200" dirty="0" smtClean="0">
              <a:latin typeface="Times New Roman" pitchFamily="18" charset="0"/>
              <a:cs typeface="Times New Roman" pitchFamily="18" charset="0"/>
            </a:rPr>
            <a:t> бар.</a:t>
          </a:r>
          <a:endParaRPr lang="ru-RU" sz="1600" kern="1200" dirty="0">
            <a:latin typeface="Times New Roman" panose="02020603050405020304" pitchFamily="18" charset="0"/>
            <a:cs typeface="Times New Roman" panose="02020603050405020304" pitchFamily="18" charset="0"/>
          </a:endParaRPr>
        </a:p>
      </dsp:txBody>
      <dsp:txXfrm>
        <a:off x="29704" y="5532063"/>
        <a:ext cx="7167442" cy="54908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6848D-E952-4297-AD62-DA8761C0F79F}">
      <dsp:nvSpPr>
        <dsp:cNvPr id="0" name=""/>
        <dsp:cNvSpPr/>
      </dsp:nvSpPr>
      <dsp:spPr>
        <a:xfrm>
          <a:off x="0" y="639255"/>
          <a:ext cx="6840760" cy="49861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endParaRPr lang="ru-RU" sz="2400" kern="1200" dirty="0" smtClean="0">
            <a:latin typeface="Times New Roman" panose="02020603050405020304" pitchFamily="18" charset="0"/>
            <a:cs typeface="Times New Roman" panose="02020603050405020304" pitchFamily="18" charset="0"/>
          </a:endParaRPr>
        </a:p>
        <a:p>
          <a:pPr lvl="0" algn="ctr" defTabSz="1066800" rtl="0">
            <a:lnSpc>
              <a:spcPct val="90000"/>
            </a:lnSpc>
            <a:spcBef>
              <a:spcPct val="0"/>
            </a:spcBef>
            <a:spcAft>
              <a:spcPct val="35000"/>
            </a:spcAft>
          </a:pPr>
          <a:r>
            <a:rPr lang="kk-KZ" sz="2800" kern="1200" dirty="0" smtClean="0">
              <a:effectLst/>
              <a:latin typeface="Times New Roman"/>
              <a:ea typeface="Times New Roman"/>
            </a:rPr>
            <a:t>«Білім туралы» Заңның аталған бабының 1-тарауы келесі жағдайды анықтайды: Қазақстан Республикасының азаматтары, Қазақстан Республикасында тұрақты тұрып жатқан шетелдіктер мен азаматтығы жоқ тұлғалар білім ұйымдарын және білім алу түрін қабылдау шарттарына сәйкес таңдауға құқығы бар.  </a:t>
          </a:r>
          <a:endParaRPr lang="ru-RU" sz="2800" kern="1200" dirty="0">
            <a:latin typeface="Times New Roman" panose="02020603050405020304" pitchFamily="18" charset="0"/>
            <a:cs typeface="Times New Roman" panose="02020603050405020304" pitchFamily="18" charset="0"/>
          </a:endParaRPr>
        </a:p>
      </dsp:txBody>
      <dsp:txXfrm>
        <a:off x="243405" y="882660"/>
        <a:ext cx="6353950" cy="449937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4FBE9-FA69-4650-8107-6FD7950744AA}">
      <dsp:nvSpPr>
        <dsp:cNvPr id="0" name=""/>
        <dsp:cNvSpPr/>
      </dsp:nvSpPr>
      <dsp:spPr>
        <a:xfrm>
          <a:off x="0" y="2415"/>
          <a:ext cx="6840760" cy="62598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985838" algn="l" defTabSz="889000" rtl="0">
            <a:lnSpc>
              <a:spcPct val="90000"/>
            </a:lnSpc>
            <a:spcBef>
              <a:spcPct val="0"/>
            </a:spcBef>
            <a:spcAft>
              <a:spcPct val="35000"/>
            </a:spcAft>
          </a:pPr>
          <a:endParaRPr lang="ru-RU" sz="2000" kern="1200" dirty="0" smtClean="0">
            <a:latin typeface="Times New Roman" panose="02020603050405020304" pitchFamily="18" charset="0"/>
            <a:cs typeface="Times New Roman" panose="02020603050405020304" pitchFamily="18" charset="0"/>
          </a:endParaRPr>
        </a:p>
        <a:p>
          <a:pPr marL="0" lvl="0" indent="985838" algn="l" defTabSz="889000" rtl="0">
            <a:lnSpc>
              <a:spcPct val="90000"/>
            </a:lnSpc>
            <a:spcBef>
              <a:spcPct val="0"/>
            </a:spcBef>
            <a:spcAft>
              <a:spcPct val="35000"/>
            </a:spcAft>
          </a:pPr>
          <a:r>
            <a:rPr lang="ru-RU" sz="2000" kern="1200" dirty="0" err="1" smtClean="0">
              <a:latin typeface="Times New Roman" panose="02020603050405020304" pitchFamily="18" charset="0"/>
              <a:cs typeface="Times New Roman" panose="02020603050405020304" pitchFamily="18" charset="0"/>
            </a:rPr>
            <a:t>Әдебиеттер</a:t>
          </a:r>
          <a:r>
            <a:rPr lang="ru-RU" sz="2000" kern="1200" dirty="0" smtClean="0">
              <a:latin typeface="Times New Roman" panose="02020603050405020304" pitchFamily="18" charset="0"/>
              <a:cs typeface="Times New Roman" panose="02020603050405020304" pitchFamily="18" charset="0"/>
            </a:rPr>
            <a:t> </a:t>
          </a:r>
          <a:r>
            <a:rPr lang="ru-RU" sz="2000" kern="1200" dirty="0" err="1" smtClean="0">
              <a:latin typeface="Times New Roman" panose="02020603050405020304" pitchFamily="18" charset="0"/>
              <a:cs typeface="Times New Roman" panose="02020603050405020304" pitchFamily="18" charset="0"/>
            </a:rPr>
            <a:t>тізімі</a:t>
          </a:r>
          <a:r>
            <a:rPr lang="ru-RU" sz="2000" kern="1200" dirty="0" smtClean="0">
              <a:latin typeface="Times New Roman" panose="02020603050405020304" pitchFamily="18" charset="0"/>
              <a:cs typeface="Times New Roman" panose="02020603050405020304" pitchFamily="18" charset="0"/>
            </a:rPr>
            <a:t/>
          </a:r>
          <a:br>
            <a:rPr lang="ru-RU" sz="2000" kern="1200" dirty="0" smtClean="0">
              <a:latin typeface="Times New Roman" panose="02020603050405020304" pitchFamily="18" charset="0"/>
              <a:cs typeface="Times New Roman" panose="02020603050405020304" pitchFamily="18" charset="0"/>
            </a:rPr>
          </a:br>
          <a:r>
            <a:rPr lang="ru-RU" sz="2000" kern="1200" dirty="0" smtClean="0">
              <a:latin typeface="Times New Roman" panose="02020603050405020304" pitchFamily="18" charset="0"/>
              <a:cs typeface="Times New Roman" panose="02020603050405020304" pitchFamily="18" charset="0"/>
            </a:rPr>
            <a:t>	1. Конституция Республики Казахстан (принята на республиканском референдуме 30 августа 1995 г. (с изменениями и дополнениями по состоянию на 02.02.2011 г.)</a:t>
          </a:r>
          <a:br>
            <a:rPr lang="ru-RU" sz="2000" kern="1200" dirty="0" smtClean="0">
              <a:latin typeface="Times New Roman" panose="02020603050405020304" pitchFamily="18" charset="0"/>
              <a:cs typeface="Times New Roman" panose="02020603050405020304" pitchFamily="18" charset="0"/>
            </a:rPr>
          </a:br>
          <a:r>
            <a:rPr lang="ru-RU" sz="2000" kern="1200" dirty="0" smtClean="0">
              <a:latin typeface="Times New Roman" panose="02020603050405020304" pitchFamily="18" charset="0"/>
              <a:cs typeface="Times New Roman" panose="02020603050405020304" pitchFamily="18" charset="0"/>
            </a:rPr>
            <a:t>	2. Послание Президента Республики Казахстан Н. Назарбаева народу Казахстана «Казахстанский путь – 2050: Единая цель, единые интересы, единое будущее». // Казахстанская правда, 2014, 18 января.</a:t>
          </a:r>
          <a:br>
            <a:rPr lang="ru-RU" sz="2000" kern="1200" dirty="0" smtClean="0">
              <a:latin typeface="Times New Roman" panose="02020603050405020304" pitchFamily="18" charset="0"/>
              <a:cs typeface="Times New Roman" panose="02020603050405020304" pitchFamily="18" charset="0"/>
            </a:rPr>
          </a:br>
          <a:r>
            <a:rPr lang="ru-RU" sz="2000" kern="1200" dirty="0" smtClean="0">
              <a:latin typeface="Times New Roman" panose="02020603050405020304" pitchFamily="18" charset="0"/>
              <a:cs typeface="Times New Roman" panose="02020603050405020304" pitchFamily="18" charset="0"/>
            </a:rPr>
            <a:t>	3. Закон Республики Казахстан «О науке». Астана, </a:t>
          </a:r>
          <a:r>
            <a:rPr lang="ru-RU" sz="2000" kern="1200" dirty="0" err="1" smtClean="0">
              <a:latin typeface="Times New Roman" panose="02020603050405020304" pitchFamily="18" charset="0"/>
              <a:cs typeface="Times New Roman" panose="02020603050405020304" pitchFamily="18" charset="0"/>
            </a:rPr>
            <a:t>Акорда</a:t>
          </a:r>
          <a:r>
            <a:rPr lang="ru-RU" sz="2000" kern="1200" dirty="0" smtClean="0">
              <a:latin typeface="Times New Roman" panose="02020603050405020304" pitchFamily="18" charset="0"/>
              <a:cs typeface="Times New Roman" panose="02020603050405020304" pitchFamily="18" charset="0"/>
            </a:rPr>
            <a:t>, 18 февраля 2011 года. № 407-IV ЗРК. </a:t>
          </a:r>
          <a:br>
            <a:rPr lang="ru-RU" sz="2000" kern="1200" dirty="0" smtClean="0">
              <a:latin typeface="Times New Roman" panose="02020603050405020304" pitchFamily="18" charset="0"/>
              <a:cs typeface="Times New Roman" panose="02020603050405020304" pitchFamily="18" charset="0"/>
            </a:rPr>
          </a:br>
          <a:r>
            <a:rPr lang="ru-RU" sz="2000" kern="1200" dirty="0" smtClean="0">
              <a:latin typeface="Times New Roman" panose="02020603050405020304" pitchFamily="18" charset="0"/>
              <a:cs typeface="Times New Roman" panose="02020603050405020304" pitchFamily="18" charset="0"/>
            </a:rPr>
            <a:t>	4. Закон Республики Казахстан от 24.10.2011 N 487-IV. "О внесении изменений и дополнений в Закон Республики Казахстан "Об образовании".</a:t>
          </a:r>
          <a:br>
            <a:rPr lang="ru-RU" sz="2000" kern="1200" dirty="0" smtClean="0">
              <a:latin typeface="Times New Roman" panose="02020603050405020304" pitchFamily="18" charset="0"/>
              <a:cs typeface="Times New Roman" panose="02020603050405020304" pitchFamily="18" charset="0"/>
            </a:rPr>
          </a:br>
          <a:r>
            <a:rPr lang="ru-RU" sz="2000" kern="1200" dirty="0" smtClean="0">
              <a:latin typeface="Times New Roman" panose="02020603050405020304" pitchFamily="18" charset="0"/>
              <a:cs typeface="Times New Roman" panose="02020603050405020304" pitchFamily="18" charset="0"/>
            </a:rPr>
            <a:t>	5. Закон Республики Казахстан  «О государственных закупках»  от 21 июля 2007 года N 303-III. //«Казахстанская правда», 2007, 7 августа. N 121. </a:t>
          </a:r>
          <a:br>
            <a:rPr lang="ru-RU" sz="2000" kern="1200" dirty="0" smtClean="0">
              <a:latin typeface="Times New Roman" panose="02020603050405020304" pitchFamily="18" charset="0"/>
              <a:cs typeface="Times New Roman" panose="02020603050405020304" pitchFamily="18" charset="0"/>
            </a:rPr>
          </a:br>
          <a:r>
            <a:rPr lang="ru-RU" sz="2000" kern="1200" dirty="0" smtClean="0">
              <a:latin typeface="Times New Roman" panose="02020603050405020304" pitchFamily="18" charset="0"/>
              <a:cs typeface="Times New Roman" panose="02020603050405020304" pitchFamily="18" charset="0"/>
            </a:rPr>
            <a:t>	6. Программа развития образования РК 2011-2020 гг. от 7 декабря 2010 года. // "Казахстанская правда" от 14.12.2010 г., № 338.</a:t>
          </a:r>
          <a:br>
            <a:rPr lang="ru-RU" sz="2000" kern="1200" dirty="0" smtClean="0">
              <a:latin typeface="Times New Roman" panose="02020603050405020304" pitchFamily="18" charset="0"/>
              <a:cs typeface="Times New Roman" panose="02020603050405020304" pitchFamily="18" charset="0"/>
            </a:rPr>
          </a:br>
          <a:r>
            <a:rPr lang="ru-RU" sz="2000" kern="1200" dirty="0" smtClean="0">
              <a:latin typeface="Times New Roman" panose="02020603050405020304" pitchFamily="18" charset="0"/>
              <a:cs typeface="Times New Roman" panose="02020603050405020304" pitchFamily="18" charset="0"/>
            </a:rPr>
            <a:t/>
          </a:r>
          <a:br>
            <a:rPr lang="ru-RU" sz="2000" kern="1200" dirty="0" smtClean="0">
              <a:latin typeface="Times New Roman" panose="02020603050405020304" pitchFamily="18" charset="0"/>
              <a:cs typeface="Times New Roman" panose="02020603050405020304" pitchFamily="18" charset="0"/>
            </a:rPr>
          </a:br>
          <a:endParaRPr lang="ru-RU" sz="2000" kern="1200" dirty="0">
            <a:latin typeface="Times New Roman" panose="02020603050405020304" pitchFamily="18" charset="0"/>
            <a:cs typeface="Times New Roman" panose="02020603050405020304" pitchFamily="18" charset="0"/>
          </a:endParaRPr>
        </a:p>
      </dsp:txBody>
      <dsp:txXfrm>
        <a:off x="305581" y="307996"/>
        <a:ext cx="6229598" cy="56487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F7CB8-7B2F-4B76-91A2-47AE73E97390}">
      <dsp:nvSpPr>
        <dsp:cNvPr id="0" name=""/>
        <dsp:cNvSpPr/>
      </dsp:nvSpPr>
      <dsp:spPr>
        <a:xfrm>
          <a:off x="0" y="39272"/>
          <a:ext cx="6840760" cy="65403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kk-KZ" sz="2200" kern="1200" dirty="0" smtClean="0">
              <a:effectLst/>
              <a:latin typeface="Times New Roman"/>
              <a:ea typeface="Times New Roman"/>
            </a:rPr>
            <a:t>Қол жеткізген тәуелсіздігіміз 1991 жылы Қазақстан Республикасы алдына маңызды бір міндет қойды, ол – әлемдік қауымдастыққа кіру, ал отандық білім беру жүйесіне қойылған міндет – халықаралық білім кеңестігімен үйлесу. Осыған орай білім беру саласындағы мемлекеттік саясат алға қойылған мақсаттар аясында заңнамалық базаны, басқару жүйесін және білім беруді қаржыландыруды реформалау бағытында жүзеге асырылды. </a:t>
          </a:r>
          <a:endParaRPr lang="ru-RU" sz="2200" kern="1200" dirty="0" smtClean="0">
            <a:effectLst/>
            <a:latin typeface="Times New Roman"/>
            <a:ea typeface="Times New Roman"/>
          </a:endParaRPr>
        </a:p>
        <a:p>
          <a:pPr lvl="0" algn="ctr" defTabSz="977900">
            <a:lnSpc>
              <a:spcPct val="90000"/>
            </a:lnSpc>
            <a:spcBef>
              <a:spcPct val="0"/>
            </a:spcBef>
            <a:spcAft>
              <a:spcPct val="35000"/>
            </a:spcAft>
          </a:pPr>
          <a:r>
            <a:rPr lang="kk-KZ" sz="2200" kern="1200" dirty="0" smtClean="0">
              <a:effectLst/>
              <a:latin typeface="Times New Roman"/>
              <a:ea typeface="Times New Roman"/>
            </a:rPr>
            <a:t>Қазақстандықтардың білім алуға тең құқығы көбінесе ұлттық білім берудің құқықтық базасына және моделіне байланысты. Бәсекеге қабілетті білім беру жүйесін құру – біздің алдымызға қойылған жаһандық міндет, өйткені біз күшті, гүлденген Қазақстанды құру үстіндеміз. Қазақстан Республикасының 2007 жылдың 27 шілдесіндегі «Білім туралы» Заңы дәл осы мақсатқа бейімделген. </a:t>
          </a:r>
          <a:endParaRPr lang="ru-RU" sz="2200" kern="1200" dirty="0">
            <a:latin typeface="Times New Roman" panose="02020603050405020304" pitchFamily="18" charset="0"/>
            <a:cs typeface="Times New Roman" panose="02020603050405020304" pitchFamily="18" charset="0"/>
          </a:endParaRPr>
        </a:p>
      </dsp:txBody>
      <dsp:txXfrm>
        <a:off x="319271" y="358543"/>
        <a:ext cx="6202218" cy="5901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F5E0B-0D2F-4BDF-9592-EF5D1463C193}">
      <dsp:nvSpPr>
        <dsp:cNvPr id="0" name=""/>
        <dsp:cNvSpPr/>
      </dsp:nvSpPr>
      <dsp:spPr>
        <a:xfrm>
          <a:off x="0" y="144014"/>
          <a:ext cx="7226850" cy="60486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kk-KZ" sz="2400" kern="1200" dirty="0" smtClean="0">
              <a:effectLst/>
              <a:latin typeface="Times New Roman"/>
              <a:ea typeface="Times New Roman"/>
            </a:rPr>
            <a:t>ҚР Заңы техникалық және қызмет атқарушы еңбектің жаппай мамандықтары бойынша ғана емес, сирек мамандықтар бойынша да кадрларды дайындау үшін әлдеқайда қолайлы құқықтық өріс қалыптастырады. Бұған дейін айтып өткеніміздей, білім берудің жаңа деңгейі – ортадан кейінгі білім енгізілді. Бұнда оқу бағдарламалары гуманитарлық мамандықтар бойынша қызмет көрсету және басқару еңбегінің кіші мамандарын дайындауға бағытталған. Ережеге сәйкес, бұл бағдарламаларды игеру мерзімі бір-екі жыл. Білім берудің жинақтаушы кредиттік жүйесіне негізделген жоғарғы және жоғарғы оқу орнынан кейінгі білім (</a:t>
          </a:r>
          <a:r>
            <a:rPr lang="kk-KZ" sz="2400" kern="1200" dirty="0" smtClean="0">
              <a:effectLst/>
              <a:latin typeface="Times New Roman"/>
              <a:ea typeface="Calibri"/>
            </a:rPr>
            <a:t>бакалавр – магистр –PhD докторы)</a:t>
          </a:r>
          <a:r>
            <a:rPr lang="kk-KZ" sz="2400" kern="1200" dirty="0" smtClean="0">
              <a:effectLst/>
              <a:latin typeface="Times New Roman"/>
              <a:ea typeface="Times New Roman"/>
            </a:rPr>
            <a:t> кадрларының үш сатылы моделі заңнамалық түрде бекітіледі. Бұл Болон декларациясының ережелеріне және халықаралық стандарттарға сай</a:t>
          </a:r>
          <a:r>
            <a:rPr lang="kk-KZ" sz="2500" kern="1200" dirty="0" smtClean="0">
              <a:effectLst/>
              <a:latin typeface="Times New Roman"/>
              <a:ea typeface="Times New Roman"/>
            </a:rPr>
            <a:t>. </a:t>
          </a:r>
          <a:endParaRPr lang="ru-RU" sz="2500" kern="1200" dirty="0">
            <a:latin typeface="Times New Roman" panose="02020603050405020304" pitchFamily="18" charset="0"/>
            <a:cs typeface="Times New Roman" panose="02020603050405020304" pitchFamily="18" charset="0"/>
          </a:endParaRPr>
        </a:p>
      </dsp:txBody>
      <dsp:txXfrm>
        <a:off x="295272" y="439286"/>
        <a:ext cx="6636306" cy="54581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909A3-D428-4CD7-A67A-B54FC3644778}">
      <dsp:nvSpPr>
        <dsp:cNvPr id="0" name=""/>
        <dsp:cNvSpPr/>
      </dsp:nvSpPr>
      <dsp:spPr>
        <a:xfrm>
          <a:off x="0" y="78796"/>
          <a:ext cx="6840760" cy="64612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kk-KZ" sz="2200" kern="1200" dirty="0" smtClean="0">
              <a:effectLst/>
              <a:latin typeface="Times New Roman"/>
              <a:ea typeface="Times New Roman"/>
            </a:rPr>
            <a:t>ҚР «Білім туралы» Заңын қабылдау 41-заңнамалық актіге өзгертулер мен қосымшалар енгізуге әкеп соқтырды. Мысалы, педагогикалық этиканың міндеттері мен нормаларын бұзғаны үшін педагогикалық қызметкер жауапқа тартылуы мүмкін. Бұл жауапкершілік шаралары көбінесе педагогикалық этика нормаларын бұзған үшін; білім беру саласындағы заңнамамен ескерілген ата-аналардың өз міндеттерін тиісті орындамағаны үшін; білім беру ұйымы жетекшісінің өз міндеттерін лайықты атқармай, оның салдарынан білім алушылар мен қызметкерлердің денсаулығына шамалы зиян келгені үшін; лицензиялық талаптарды және мемлекеттік жалпыға міндетті білім стандарттарын бұзғаны үшін 5-50 еселі айлық есептік көрсеткіш түрінде қарастырылатын айыппұлдарды ескеретін 20-1 жаңа тарауымен толықтырылған Қазақстан Республикасынаң «Әкімшілік құқық бұзушылықтар» Кодексіне енгізілген. </a:t>
          </a:r>
          <a:endParaRPr lang="ru-RU" sz="2200" kern="1200" dirty="0">
            <a:latin typeface="Times New Roman" panose="02020603050405020304" pitchFamily="18" charset="0"/>
            <a:cs typeface="Times New Roman" panose="02020603050405020304" pitchFamily="18" charset="0"/>
          </a:endParaRPr>
        </a:p>
      </dsp:txBody>
      <dsp:txXfrm>
        <a:off x="315412" y="394208"/>
        <a:ext cx="6209936" cy="58304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7DFC7-34AD-405E-A253-37EC6C66327D}">
      <dsp:nvSpPr>
        <dsp:cNvPr id="0" name=""/>
        <dsp:cNvSpPr/>
      </dsp:nvSpPr>
      <dsp:spPr>
        <a:xfrm>
          <a:off x="0" y="16904"/>
          <a:ext cx="6840760" cy="61588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44575" rtl="0">
            <a:lnSpc>
              <a:spcPct val="90000"/>
            </a:lnSpc>
            <a:spcBef>
              <a:spcPct val="0"/>
            </a:spcBef>
            <a:spcAft>
              <a:spcPct val="35000"/>
            </a:spcAft>
          </a:pPr>
          <a:r>
            <a:rPr lang="kk-KZ" sz="2350" kern="1200" dirty="0" smtClean="0">
              <a:effectLst/>
              <a:latin typeface="Times New Roman"/>
              <a:ea typeface="Times New Roman"/>
            </a:rPr>
            <a:t>Қазақстан Республикасы Президентінің Қаулысымен бекітілген 2010 жылдың 7 желтоқсанындағы ҚР «Білім туралы» Заңынан соң отандық ғылымды дамыту және оның нәтижелерін жүзеге асыру үшін үлкен мүмкіндіктер беретін «Ғылым туралы» Заң қабылданды. </a:t>
          </a:r>
          <a:endParaRPr lang="ru-RU" sz="2350" kern="1200" dirty="0" smtClean="0">
            <a:effectLst/>
            <a:latin typeface="Times New Roman"/>
            <a:ea typeface="Times New Roman"/>
          </a:endParaRPr>
        </a:p>
        <a:p>
          <a:pPr lvl="0" algn="ctr" defTabSz="1044575">
            <a:lnSpc>
              <a:spcPct val="90000"/>
            </a:lnSpc>
            <a:spcBef>
              <a:spcPct val="0"/>
            </a:spcBef>
            <a:spcAft>
              <a:spcPct val="35000"/>
            </a:spcAft>
          </a:pPr>
          <a:r>
            <a:rPr lang="kk-KZ" sz="2350" kern="1200" dirty="0" smtClean="0">
              <a:effectLst/>
              <a:latin typeface="Times New Roman"/>
              <a:ea typeface="Times New Roman"/>
            </a:rPr>
            <a:t>Қазіргі уақытта Қазақстан өзінің индустриялық-инновациялық дамуының белсенді сатысына қадам басты. Ол ғылым саласының қазіргі экономикалық жағдайларға бейімделуімен сипатталады. Бұл нормативтік-құқықтық база арқылы реттелетін ғылымды дамытуды ұйымдастырушылық, кадрлық, инфрақұрылымдық және қаржылық қамтамасыз етуді түпкілікті өзгертуге әкелуі тиіс. </a:t>
          </a:r>
          <a:endParaRPr lang="ru-RU" sz="2350" kern="1200" dirty="0">
            <a:latin typeface="Times New Roman" panose="02020603050405020304" pitchFamily="18" charset="0"/>
            <a:cs typeface="Times New Roman" panose="02020603050405020304" pitchFamily="18" charset="0"/>
          </a:endParaRPr>
        </a:p>
      </dsp:txBody>
      <dsp:txXfrm>
        <a:off x="300652" y="317556"/>
        <a:ext cx="6239456" cy="55575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AFD15-3141-487A-A737-9E3BA14048CD}">
      <dsp:nvSpPr>
        <dsp:cNvPr id="0" name=""/>
        <dsp:cNvSpPr/>
      </dsp:nvSpPr>
      <dsp:spPr>
        <a:xfrm>
          <a:off x="0" y="0"/>
          <a:ext cx="7226850" cy="67384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kk-KZ" sz="2200" kern="1200" dirty="0" smtClean="0">
              <a:effectLst/>
              <a:latin typeface="Times New Roman"/>
              <a:ea typeface="Times New Roman"/>
            </a:rPr>
            <a:t>Қазақстан ғылымы дамуының негізгі бағыттары анықталды. Бұл технологиялардың дамуына бағытталған инвестицияларды қолдау; ғылымды қолдау үшін жеке секторды көтермелеу; ғылым саласына қажетті қызметтерді қолдау; білімге қажетті ғылым мен технологияларды қолдау; күрделі зерттеулердің сапасын арттыру.</a:t>
          </a:r>
          <a:endParaRPr lang="ru-RU" sz="2200" kern="1200" dirty="0" smtClean="0">
            <a:effectLst/>
            <a:latin typeface="Times New Roman"/>
            <a:ea typeface="Times New Roman"/>
          </a:endParaRPr>
        </a:p>
        <a:p>
          <a:pPr lvl="0" algn="ctr" defTabSz="977900">
            <a:lnSpc>
              <a:spcPct val="90000"/>
            </a:lnSpc>
            <a:spcBef>
              <a:spcPct val="0"/>
            </a:spcBef>
            <a:spcAft>
              <a:spcPct val="35000"/>
            </a:spcAft>
          </a:pPr>
          <a:r>
            <a:rPr lang="kk-KZ" sz="2200" kern="1200" dirty="0" smtClean="0">
              <a:effectLst/>
              <a:latin typeface="Times New Roman"/>
              <a:ea typeface="Times New Roman"/>
            </a:rPr>
            <a:t>Қазақстан жекеменшіктің әртүрлі формаларының ғылыми ұйымдары арқылы көрінетін маңызды ғылыми-техникалық әлеуетке қабілетті екенін айта кеткен жөн. Ғылымды құрылымдық реформалау шеңберінде академиялық ғылыми мекемелер қатарын алдыңғы қатарлы жоғары оқу орындарымен біріктіру көзделеді. Еліміздің Президенті инновациялық-білім беру консорциумдарын құруға тікелей көмек көрсетуді тапсырды. Алдыңғы қатарлы университеттер негізінде ғылыми және қолданбалы зерттеулерді жүргізу үшін жоғары технологиялар топтастырылатын болады. Бұл университеттерге инновациялық университеттер статусы берілетін болады. </a:t>
          </a:r>
          <a:endParaRPr lang="ru-RU" sz="2200" kern="1200" dirty="0">
            <a:latin typeface="Times New Roman" panose="02020603050405020304" pitchFamily="18" charset="0"/>
            <a:cs typeface="Times New Roman" panose="02020603050405020304" pitchFamily="18" charset="0"/>
          </a:endParaRPr>
        </a:p>
      </dsp:txBody>
      <dsp:txXfrm>
        <a:off x="328945" y="328945"/>
        <a:ext cx="6568960" cy="60805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727D06-0575-4EC8-85DF-11D75C718975}">
      <dsp:nvSpPr>
        <dsp:cNvPr id="0" name=""/>
        <dsp:cNvSpPr/>
      </dsp:nvSpPr>
      <dsp:spPr>
        <a:xfrm>
          <a:off x="0" y="574"/>
          <a:ext cx="7194257" cy="8440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endParaRPr lang="ru-RU" sz="2400" b="1" kern="1200" dirty="0" smtClean="0">
            <a:latin typeface="Times New Roman" panose="02020603050405020304" pitchFamily="18" charset="0"/>
            <a:cs typeface="Times New Roman" panose="02020603050405020304" pitchFamily="18" charset="0"/>
          </a:endParaRPr>
        </a:p>
        <a:p>
          <a:pPr lvl="0" algn="ctr" defTabSz="1066800" rtl="0">
            <a:lnSpc>
              <a:spcPct val="90000"/>
            </a:lnSpc>
            <a:spcBef>
              <a:spcPct val="0"/>
            </a:spcBef>
            <a:spcAft>
              <a:spcPct val="35000"/>
            </a:spcAft>
          </a:pPr>
          <a:r>
            <a:rPr lang="kk-KZ" sz="2400" b="1" kern="1200" dirty="0" smtClean="0">
              <a:effectLst/>
              <a:latin typeface="Times New Roman"/>
              <a:ea typeface="Times New Roman"/>
            </a:rPr>
            <a:t>Мемлекеттік саясаттың ғылым саласындағы негізгі принциптері келесі:</a:t>
          </a:r>
          <a:r>
            <a:rPr lang="ru-RU" sz="1800" kern="1200" dirty="0" smtClean="0">
              <a:latin typeface="Times New Roman" panose="02020603050405020304" pitchFamily="18" charset="0"/>
              <a:cs typeface="Times New Roman" panose="02020603050405020304" pitchFamily="18" charset="0"/>
            </a:rPr>
            <a:t/>
          </a:r>
          <a:br>
            <a:rPr lang="ru-RU" sz="1800" kern="1200" dirty="0" smtClean="0">
              <a:latin typeface="Times New Roman" panose="02020603050405020304" pitchFamily="18" charset="0"/>
              <a:cs typeface="Times New Roman" panose="02020603050405020304" pitchFamily="18" charset="0"/>
            </a:rPr>
          </a:br>
          <a:endParaRPr lang="ru-RU" sz="1800" kern="1200" dirty="0">
            <a:latin typeface="Times New Roman" panose="02020603050405020304" pitchFamily="18" charset="0"/>
            <a:cs typeface="Times New Roman" panose="02020603050405020304" pitchFamily="18" charset="0"/>
          </a:endParaRPr>
        </a:p>
      </dsp:txBody>
      <dsp:txXfrm>
        <a:off x="41203" y="41777"/>
        <a:ext cx="7111851" cy="7616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F352E-CEF0-492D-AF36-86709089C89E}">
      <dsp:nvSpPr>
        <dsp:cNvPr id="0" name=""/>
        <dsp:cNvSpPr/>
      </dsp:nvSpPr>
      <dsp:spPr>
        <a:xfrm>
          <a:off x="0" y="1859"/>
          <a:ext cx="7199416" cy="1076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1) </a:t>
          </a:r>
          <a:r>
            <a:rPr lang="kk-KZ" sz="1600" kern="1200" dirty="0" smtClean="0">
              <a:effectLst/>
              <a:latin typeface="Times New Roman"/>
              <a:ea typeface="Times New Roman"/>
            </a:rPr>
            <a:t>еліміздің әлеуметтік-экономикалық дамуының ұлттық мүдделеріне және ұзақ мерзімді мақсаттарына сәйкес ғылыми және ғылыми-техникалық дамудың басым бағыттарын таңдау және ынталандыру және оларды жүзеге асыру үшін ресурстарды жұмылдыру; </a:t>
          </a:r>
          <a:endParaRPr lang="ru-RU" sz="1600" kern="1200" dirty="0">
            <a:latin typeface="Times New Roman" panose="02020603050405020304" pitchFamily="18" charset="0"/>
            <a:cs typeface="Times New Roman" panose="02020603050405020304" pitchFamily="18" charset="0"/>
          </a:endParaRPr>
        </a:p>
      </dsp:txBody>
      <dsp:txXfrm>
        <a:off x="52546" y="54405"/>
        <a:ext cx="7094324" cy="9713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D46CD0-5EB2-411F-9B0A-26D0F962800A}" type="datetimeFigureOut">
              <a:rPr lang="ru-RU" smtClean="0"/>
              <a:t>26.09.2014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B5CA65-6C8F-4F2B-80F4-92A09B13F75B}" type="slidenum">
              <a:rPr lang="ru-RU" smtClean="0"/>
              <a:t>‹#›</a:t>
            </a:fld>
            <a:endParaRPr lang="ru-RU"/>
          </a:p>
        </p:txBody>
      </p:sp>
    </p:spTree>
    <p:extLst>
      <p:ext uri="{BB962C8B-B14F-4D97-AF65-F5344CB8AC3E}">
        <p14:creationId xmlns:p14="http://schemas.microsoft.com/office/powerpoint/2010/main" val="1925706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EB5CA65-6C8F-4F2B-80F4-92A09B13F75B}" type="slidenum">
              <a:rPr lang="ru-RU" smtClean="0"/>
              <a:t>9</a:t>
            </a:fld>
            <a:endParaRPr lang="ru-RU"/>
          </a:p>
        </p:txBody>
      </p:sp>
    </p:spTree>
    <p:extLst>
      <p:ext uri="{BB962C8B-B14F-4D97-AF65-F5344CB8AC3E}">
        <p14:creationId xmlns:p14="http://schemas.microsoft.com/office/powerpoint/2010/main" val="1638037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EB5CA65-6C8F-4F2B-80F4-92A09B13F75B}" type="slidenum">
              <a:rPr lang="ru-RU" smtClean="0"/>
              <a:t>13</a:t>
            </a:fld>
            <a:endParaRPr lang="ru-RU"/>
          </a:p>
        </p:txBody>
      </p:sp>
    </p:spTree>
    <p:extLst>
      <p:ext uri="{BB962C8B-B14F-4D97-AF65-F5344CB8AC3E}">
        <p14:creationId xmlns:p14="http://schemas.microsoft.com/office/powerpoint/2010/main" val="3790851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EB5CA65-6C8F-4F2B-80F4-92A09B13F75B}" type="slidenum">
              <a:rPr lang="ru-RU" smtClean="0"/>
              <a:t>16</a:t>
            </a:fld>
            <a:endParaRPr lang="ru-RU"/>
          </a:p>
        </p:txBody>
      </p:sp>
    </p:spTree>
    <p:extLst>
      <p:ext uri="{BB962C8B-B14F-4D97-AF65-F5344CB8AC3E}">
        <p14:creationId xmlns:p14="http://schemas.microsoft.com/office/powerpoint/2010/main" val="1232398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26.09.2014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26.09.2014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26.09.2014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26.09.2014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26.09.2014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26.09.2014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26.09.2014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26.09.2014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13" Type="http://schemas.microsoft.com/office/2007/relationships/diagramDrawing" Target="../diagrams/drawing9.xml"/><Relationship Id="rId18" Type="http://schemas.microsoft.com/office/2007/relationships/diagramDrawing" Target="../diagrams/drawing10.xml"/><Relationship Id="rId26" Type="http://schemas.openxmlformats.org/officeDocument/2006/relationships/diagramQuickStyle" Target="../diagrams/quickStyle12.xml"/><Relationship Id="rId3" Type="http://schemas.openxmlformats.org/officeDocument/2006/relationships/diagramLayout" Target="../diagrams/layout8.xml"/><Relationship Id="rId21" Type="http://schemas.openxmlformats.org/officeDocument/2006/relationships/diagramQuickStyle" Target="../diagrams/quickStyle11.xml"/><Relationship Id="rId7" Type="http://schemas.openxmlformats.org/officeDocument/2006/relationships/image" Target="../media/image1.png"/><Relationship Id="rId12" Type="http://schemas.openxmlformats.org/officeDocument/2006/relationships/diagramColors" Target="../diagrams/colors9.xml"/><Relationship Id="rId17" Type="http://schemas.openxmlformats.org/officeDocument/2006/relationships/diagramColors" Target="../diagrams/colors10.xml"/><Relationship Id="rId25" Type="http://schemas.openxmlformats.org/officeDocument/2006/relationships/diagramLayout" Target="../diagrams/layout12.xml"/><Relationship Id="rId33" Type="http://schemas.microsoft.com/office/2007/relationships/diagramDrawing" Target="../diagrams/drawing13.xml"/><Relationship Id="rId2" Type="http://schemas.openxmlformats.org/officeDocument/2006/relationships/diagramData" Target="../diagrams/data8.xml"/><Relationship Id="rId16" Type="http://schemas.openxmlformats.org/officeDocument/2006/relationships/diagramQuickStyle" Target="../diagrams/quickStyle10.xml"/><Relationship Id="rId20" Type="http://schemas.openxmlformats.org/officeDocument/2006/relationships/diagramLayout" Target="../diagrams/layout11.xml"/><Relationship Id="rId29"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8.xml"/><Relationship Id="rId11" Type="http://schemas.openxmlformats.org/officeDocument/2006/relationships/diagramQuickStyle" Target="../diagrams/quickStyle9.xml"/><Relationship Id="rId24" Type="http://schemas.openxmlformats.org/officeDocument/2006/relationships/diagramData" Target="../diagrams/data12.xml"/><Relationship Id="rId32" Type="http://schemas.openxmlformats.org/officeDocument/2006/relationships/diagramColors" Target="../diagrams/colors13.xml"/><Relationship Id="rId5" Type="http://schemas.openxmlformats.org/officeDocument/2006/relationships/diagramColors" Target="../diagrams/colors8.xml"/><Relationship Id="rId15" Type="http://schemas.openxmlformats.org/officeDocument/2006/relationships/diagramLayout" Target="../diagrams/layout10.xml"/><Relationship Id="rId23" Type="http://schemas.microsoft.com/office/2007/relationships/diagramDrawing" Target="../diagrams/drawing11.xml"/><Relationship Id="rId28" Type="http://schemas.microsoft.com/office/2007/relationships/diagramDrawing" Target="../diagrams/drawing12.xml"/><Relationship Id="rId10" Type="http://schemas.openxmlformats.org/officeDocument/2006/relationships/diagramLayout" Target="../diagrams/layout9.xml"/><Relationship Id="rId19" Type="http://schemas.openxmlformats.org/officeDocument/2006/relationships/diagramData" Target="../diagrams/data11.xml"/><Relationship Id="rId31" Type="http://schemas.openxmlformats.org/officeDocument/2006/relationships/diagramQuickStyle" Target="../diagrams/quickStyle13.xml"/><Relationship Id="rId4" Type="http://schemas.openxmlformats.org/officeDocument/2006/relationships/diagramQuickStyle" Target="../diagrams/quickStyle8.xml"/><Relationship Id="rId9" Type="http://schemas.openxmlformats.org/officeDocument/2006/relationships/diagramData" Target="../diagrams/data9.xml"/><Relationship Id="rId14" Type="http://schemas.openxmlformats.org/officeDocument/2006/relationships/diagramData" Target="../diagrams/data10.xml"/><Relationship Id="rId22" Type="http://schemas.openxmlformats.org/officeDocument/2006/relationships/diagramColors" Target="../diagrams/colors11.xml"/><Relationship Id="rId27" Type="http://schemas.openxmlformats.org/officeDocument/2006/relationships/diagramColors" Target="../diagrams/colors12.xml"/><Relationship Id="rId30" Type="http://schemas.openxmlformats.org/officeDocument/2006/relationships/diagramLayout" Target="../diagrams/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13" Type="http://schemas.microsoft.com/office/2007/relationships/diagramDrawing" Target="../diagrams/drawing15.xml"/><Relationship Id="rId18" Type="http://schemas.microsoft.com/office/2007/relationships/diagramDrawing" Target="../diagrams/drawing16.xml"/><Relationship Id="rId26" Type="http://schemas.openxmlformats.org/officeDocument/2006/relationships/diagramQuickStyle" Target="../diagrams/quickStyle18.xml"/><Relationship Id="rId3" Type="http://schemas.openxmlformats.org/officeDocument/2006/relationships/diagramLayout" Target="../diagrams/layout14.xml"/><Relationship Id="rId21" Type="http://schemas.openxmlformats.org/officeDocument/2006/relationships/diagramQuickStyle" Target="../diagrams/quickStyle17.xml"/><Relationship Id="rId7" Type="http://schemas.openxmlformats.org/officeDocument/2006/relationships/image" Target="../media/image1.png"/><Relationship Id="rId12" Type="http://schemas.openxmlformats.org/officeDocument/2006/relationships/diagramColors" Target="../diagrams/colors15.xml"/><Relationship Id="rId17" Type="http://schemas.openxmlformats.org/officeDocument/2006/relationships/diagramColors" Target="../diagrams/colors16.xml"/><Relationship Id="rId25" Type="http://schemas.openxmlformats.org/officeDocument/2006/relationships/diagramLayout" Target="../diagrams/layout18.xml"/><Relationship Id="rId2" Type="http://schemas.openxmlformats.org/officeDocument/2006/relationships/diagramData" Target="../diagrams/data14.xml"/><Relationship Id="rId16" Type="http://schemas.openxmlformats.org/officeDocument/2006/relationships/diagramQuickStyle" Target="../diagrams/quickStyle16.xml"/><Relationship Id="rId20" Type="http://schemas.openxmlformats.org/officeDocument/2006/relationships/diagramLayout" Target="../diagrams/layout17.xml"/><Relationship Id="rId1" Type="http://schemas.openxmlformats.org/officeDocument/2006/relationships/slideLayout" Target="../slideLayouts/slideLayout1.xml"/><Relationship Id="rId6" Type="http://schemas.microsoft.com/office/2007/relationships/diagramDrawing" Target="../diagrams/drawing14.xml"/><Relationship Id="rId11" Type="http://schemas.openxmlformats.org/officeDocument/2006/relationships/diagramQuickStyle" Target="../diagrams/quickStyle15.xml"/><Relationship Id="rId24" Type="http://schemas.openxmlformats.org/officeDocument/2006/relationships/diagramData" Target="../diagrams/data18.xml"/><Relationship Id="rId5" Type="http://schemas.openxmlformats.org/officeDocument/2006/relationships/diagramColors" Target="../diagrams/colors14.xml"/><Relationship Id="rId15" Type="http://schemas.openxmlformats.org/officeDocument/2006/relationships/diagramLayout" Target="../diagrams/layout16.xml"/><Relationship Id="rId23" Type="http://schemas.microsoft.com/office/2007/relationships/diagramDrawing" Target="../diagrams/drawing17.xml"/><Relationship Id="rId28" Type="http://schemas.microsoft.com/office/2007/relationships/diagramDrawing" Target="../diagrams/drawing18.xml"/><Relationship Id="rId10" Type="http://schemas.openxmlformats.org/officeDocument/2006/relationships/diagramLayout" Target="../diagrams/layout15.xml"/><Relationship Id="rId19" Type="http://schemas.openxmlformats.org/officeDocument/2006/relationships/diagramData" Target="../diagrams/data17.xml"/><Relationship Id="rId4" Type="http://schemas.openxmlformats.org/officeDocument/2006/relationships/diagramQuickStyle" Target="../diagrams/quickStyle14.xml"/><Relationship Id="rId9" Type="http://schemas.openxmlformats.org/officeDocument/2006/relationships/diagramData" Target="../diagrams/data15.xml"/><Relationship Id="rId14" Type="http://schemas.openxmlformats.org/officeDocument/2006/relationships/diagramData" Target="../diagrams/data16.xml"/><Relationship Id="rId22" Type="http://schemas.openxmlformats.org/officeDocument/2006/relationships/diagramColors" Target="../diagrams/colors17.xml"/><Relationship Id="rId27" Type="http://schemas.openxmlformats.org/officeDocument/2006/relationships/diagramColors" Target="../diagrams/colors18.xml"/></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9.xml"/><Relationship Id="rId7" Type="http://schemas.openxmlformats.org/officeDocument/2006/relationships/image" Target="../media/image1.png"/><Relationship Id="rId2" Type="http://schemas.openxmlformats.org/officeDocument/2006/relationships/diagramData" Target="../diagrams/data19.xml"/><Relationship Id="rId1" Type="http://schemas.openxmlformats.org/officeDocument/2006/relationships/slideLayout" Target="../slideLayouts/slideLayout1.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8" Type="http://schemas.microsoft.com/office/2007/relationships/diagramDrawing" Target="../diagrams/drawing20.xml"/><Relationship Id="rId13" Type="http://schemas.microsoft.com/office/2007/relationships/diagramDrawing" Target="../diagrams/drawing21.xml"/><Relationship Id="rId3" Type="http://schemas.openxmlformats.org/officeDocument/2006/relationships/image" Target="../media/image2.png"/><Relationship Id="rId7" Type="http://schemas.openxmlformats.org/officeDocument/2006/relationships/diagramColors" Target="../diagrams/colors20.xml"/><Relationship Id="rId12" Type="http://schemas.openxmlformats.org/officeDocument/2006/relationships/diagramColors" Target="../diagrams/colors2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20.xml"/><Relationship Id="rId11" Type="http://schemas.openxmlformats.org/officeDocument/2006/relationships/diagramQuickStyle" Target="../diagrams/quickStyle21.xml"/><Relationship Id="rId5" Type="http://schemas.openxmlformats.org/officeDocument/2006/relationships/diagramLayout" Target="../diagrams/layout20.xml"/><Relationship Id="rId10" Type="http://schemas.openxmlformats.org/officeDocument/2006/relationships/diagramLayout" Target="../diagrams/layout21.xml"/><Relationship Id="rId4" Type="http://schemas.openxmlformats.org/officeDocument/2006/relationships/diagramData" Target="../diagrams/data20.xml"/><Relationship Id="rId9" Type="http://schemas.openxmlformats.org/officeDocument/2006/relationships/diagramData" Target="../diagrams/data21.xml"/></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 Id="rId9"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3.xml"/><Relationship Id="rId7" Type="http://schemas.openxmlformats.org/officeDocument/2006/relationships/image" Target="../media/image1.png"/><Relationship Id="rId2" Type="http://schemas.openxmlformats.org/officeDocument/2006/relationships/diagramData" Target="../diagrams/data23.xml"/><Relationship Id="rId1" Type="http://schemas.openxmlformats.org/officeDocument/2006/relationships/slideLayout" Target="../slideLayouts/slideLayout1.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6.xml"/><Relationship Id="rId7"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2204864"/>
            <a:ext cx="6840760" cy="1470025"/>
          </a:xfrm>
        </p:spPr>
        <p:txBody>
          <a:bodyPr>
            <a:normAutofit fontScale="90000"/>
          </a:bodyPr>
          <a:lstStyle/>
          <a:p>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r>
              <a:rPr lang="kk-KZ" sz="4000" b="1" dirty="0" smtClean="0">
                <a:solidFill>
                  <a:srgbClr val="FFFF00"/>
                </a:solidFill>
                <a:latin typeface="Times New Roman"/>
                <a:ea typeface="Calibri"/>
              </a:rPr>
              <a:t>БІЛІМ </a:t>
            </a:r>
            <a:r>
              <a:rPr lang="kk-KZ" sz="4000" b="1" dirty="0">
                <a:solidFill>
                  <a:srgbClr val="FFFF00"/>
                </a:solidFill>
                <a:latin typeface="Times New Roman"/>
                <a:ea typeface="Calibri"/>
              </a:rPr>
              <a:t>ЖӘНЕ ҒЫЛЫМ САЛАСЫНДАҒЫ ҚАЗАҚСТАН </a:t>
            </a:r>
            <a:r>
              <a:rPr lang="kk-KZ" sz="4000" b="1" dirty="0" smtClean="0">
                <a:solidFill>
                  <a:srgbClr val="FFFF00"/>
                </a:solidFill>
                <a:latin typeface="Times New Roman"/>
                <a:ea typeface="Calibri"/>
              </a:rPr>
              <a:t>РЕСПУБЛИКАСЫ </a:t>
            </a:r>
            <a:r>
              <a:rPr lang="kk-KZ" sz="4000" b="1" dirty="0">
                <a:solidFill>
                  <a:srgbClr val="FFFF00"/>
                </a:solidFill>
                <a:latin typeface="Times New Roman"/>
                <a:ea typeface="Calibri"/>
              </a:rPr>
              <a:t>ЗАҢНАМАСЫ.</a:t>
            </a:r>
            <a:r>
              <a:rPr lang="ru-RU" sz="4000" dirty="0">
                <a:solidFill>
                  <a:srgbClr val="FFFF00"/>
                </a:solidFill>
                <a:latin typeface="Times New Roman"/>
                <a:ea typeface="Times New Roman"/>
              </a:rPr>
              <a:t/>
            </a:r>
            <a:br>
              <a:rPr lang="ru-RU" sz="4000" dirty="0">
                <a:solidFill>
                  <a:srgbClr val="FFFF00"/>
                </a:solidFill>
                <a:latin typeface="Times New Roman"/>
                <a:ea typeface="Times New Roman"/>
              </a:rPr>
            </a:br>
            <a:r>
              <a:rPr lang="kk-KZ" sz="4000" b="1" dirty="0">
                <a:solidFill>
                  <a:srgbClr val="FFFF00"/>
                </a:solidFill>
                <a:latin typeface="Times New Roman"/>
                <a:ea typeface="Calibri"/>
              </a:rPr>
              <a:t>СТУДЕНТТЕРДІҢ ҚҰҚЫҒЫ МЕН МІНДЕТТЕРІ</a:t>
            </a:r>
            <a:r>
              <a:rPr lang="ru-RU" sz="4000" dirty="0">
                <a:latin typeface="Times New Roman"/>
                <a:ea typeface="Times New Roman"/>
              </a:rPr>
              <a:t/>
            </a:r>
            <a:br>
              <a:rPr lang="ru-RU" sz="4000" dirty="0">
                <a:latin typeface="Times New Roman"/>
                <a:ea typeface="Times New Roman"/>
              </a:rPr>
            </a:br>
            <a:r>
              <a:rPr lang="ru-RU" sz="6000" dirty="0">
                <a:solidFill>
                  <a:srgbClr val="FFFF00"/>
                </a:solidFill>
              </a:rPr>
              <a:t/>
            </a:r>
            <a:br>
              <a:rPr lang="ru-RU" sz="6000" dirty="0">
                <a:solidFill>
                  <a:srgbClr val="FFFF00"/>
                </a:solidFill>
              </a:rPr>
            </a:br>
            <a:r>
              <a:rPr lang="ru-RU" sz="6000" b="1" dirty="0">
                <a:solidFill>
                  <a:srgbClr val="FFFF00"/>
                </a:solidFill>
              </a:rPr>
              <a:t> </a:t>
            </a:r>
            <a:r>
              <a:rPr lang="ru-RU" sz="6000" dirty="0">
                <a:solidFill>
                  <a:srgbClr val="FFFF00"/>
                </a:solidFill>
              </a:rPr>
              <a:t/>
            </a:r>
            <a:br>
              <a:rPr lang="ru-RU" sz="6000" dirty="0">
                <a:solidFill>
                  <a:srgbClr val="FFFF00"/>
                </a:solidFill>
              </a:rPr>
            </a:br>
            <a:endParaRPr lang="ru-RU" sz="6000" dirty="0">
              <a:solidFill>
                <a:srgbClr val="FFFF00"/>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16632"/>
            <a:ext cx="838046" cy="6618847"/>
          </a:xfrm>
          <a:prstGeom prst="rect">
            <a:avLst/>
          </a:prstGeo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116632"/>
            <a:ext cx="835025" cy="662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2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circle(in)">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1664818079"/>
              </p:ext>
            </p:extLst>
          </p:nvPr>
        </p:nvGraphicFramePr>
        <p:xfrm>
          <a:off x="978142" y="116632"/>
          <a:ext cx="7194257" cy="8451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504" y="116632"/>
            <a:ext cx="838046" cy="6618847"/>
          </a:xfrm>
          <a:prstGeom prst="rect">
            <a:avLst/>
          </a:prstGeom>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72400" y="116632"/>
            <a:ext cx="835025" cy="662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Схема 5"/>
          <p:cNvGraphicFramePr/>
          <p:nvPr>
            <p:extLst>
              <p:ext uri="{D42A27DB-BD31-4B8C-83A1-F6EECF244321}">
                <p14:modId xmlns:p14="http://schemas.microsoft.com/office/powerpoint/2010/main" val="1653933440"/>
              </p:ext>
            </p:extLst>
          </p:nvPr>
        </p:nvGraphicFramePr>
        <p:xfrm>
          <a:off x="945550" y="1052736"/>
          <a:ext cx="7199416" cy="10801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0" name="Схема 9"/>
          <p:cNvGraphicFramePr/>
          <p:nvPr>
            <p:extLst>
              <p:ext uri="{D42A27DB-BD31-4B8C-83A1-F6EECF244321}">
                <p14:modId xmlns:p14="http://schemas.microsoft.com/office/powerpoint/2010/main" val="3796353498"/>
              </p:ext>
            </p:extLst>
          </p:nvPr>
        </p:nvGraphicFramePr>
        <p:xfrm>
          <a:off x="945550" y="2204864"/>
          <a:ext cx="7226850" cy="66723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3" name="Схема 12"/>
          <p:cNvGraphicFramePr/>
          <p:nvPr>
            <p:extLst>
              <p:ext uri="{D42A27DB-BD31-4B8C-83A1-F6EECF244321}">
                <p14:modId xmlns:p14="http://schemas.microsoft.com/office/powerpoint/2010/main" val="4154788243"/>
              </p:ext>
            </p:extLst>
          </p:nvPr>
        </p:nvGraphicFramePr>
        <p:xfrm>
          <a:off x="952244" y="2924944"/>
          <a:ext cx="7226850" cy="1368152"/>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5" name="Схема 14"/>
          <p:cNvGraphicFramePr/>
          <p:nvPr>
            <p:extLst>
              <p:ext uri="{D42A27DB-BD31-4B8C-83A1-F6EECF244321}">
                <p14:modId xmlns:p14="http://schemas.microsoft.com/office/powerpoint/2010/main" val="2127671513"/>
              </p:ext>
            </p:extLst>
          </p:nvPr>
        </p:nvGraphicFramePr>
        <p:xfrm>
          <a:off x="945550" y="4221088"/>
          <a:ext cx="7226850" cy="1610310"/>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aphicFrame>
        <p:nvGraphicFramePr>
          <p:cNvPr id="17" name="Схема 16"/>
          <p:cNvGraphicFramePr/>
          <p:nvPr>
            <p:extLst>
              <p:ext uri="{D42A27DB-BD31-4B8C-83A1-F6EECF244321}">
                <p14:modId xmlns:p14="http://schemas.microsoft.com/office/powerpoint/2010/main" val="3267976905"/>
              </p:ext>
            </p:extLst>
          </p:nvPr>
        </p:nvGraphicFramePr>
        <p:xfrm>
          <a:off x="945550" y="5877272"/>
          <a:ext cx="7226850" cy="646331"/>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spTree>
    <p:extLst>
      <p:ext uri="{BB962C8B-B14F-4D97-AF65-F5344CB8AC3E}">
        <p14:creationId xmlns:p14="http://schemas.microsoft.com/office/powerpoint/2010/main" val="312619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circle(in)">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1771669819"/>
              </p:ext>
            </p:extLst>
          </p:nvPr>
        </p:nvGraphicFramePr>
        <p:xfrm>
          <a:off x="945550" y="116632"/>
          <a:ext cx="7226850" cy="1470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504" y="116632"/>
            <a:ext cx="838046" cy="6618847"/>
          </a:xfrm>
          <a:prstGeom prst="rect">
            <a:avLst/>
          </a:prstGeom>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72400" y="116632"/>
            <a:ext cx="835025" cy="662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Схема 5"/>
          <p:cNvGraphicFramePr/>
          <p:nvPr>
            <p:extLst>
              <p:ext uri="{D42A27DB-BD31-4B8C-83A1-F6EECF244321}">
                <p14:modId xmlns:p14="http://schemas.microsoft.com/office/powerpoint/2010/main" val="4068818918"/>
              </p:ext>
            </p:extLst>
          </p:nvPr>
        </p:nvGraphicFramePr>
        <p:xfrm>
          <a:off x="945550" y="1628800"/>
          <a:ext cx="7226850" cy="20313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8" name="Схема 7"/>
          <p:cNvGraphicFramePr/>
          <p:nvPr>
            <p:extLst>
              <p:ext uri="{D42A27DB-BD31-4B8C-83A1-F6EECF244321}">
                <p14:modId xmlns:p14="http://schemas.microsoft.com/office/powerpoint/2010/main" val="590026371"/>
              </p:ext>
            </p:extLst>
          </p:nvPr>
        </p:nvGraphicFramePr>
        <p:xfrm>
          <a:off x="945550" y="3717032"/>
          <a:ext cx="7226850" cy="64633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0" name="Схема 9"/>
          <p:cNvGraphicFramePr/>
          <p:nvPr>
            <p:extLst>
              <p:ext uri="{D42A27DB-BD31-4B8C-83A1-F6EECF244321}">
                <p14:modId xmlns:p14="http://schemas.microsoft.com/office/powerpoint/2010/main" val="3833530433"/>
              </p:ext>
            </p:extLst>
          </p:nvPr>
        </p:nvGraphicFramePr>
        <p:xfrm>
          <a:off x="947261" y="4509120"/>
          <a:ext cx="7226850" cy="936104"/>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2" name="Схема 11"/>
          <p:cNvGraphicFramePr/>
          <p:nvPr>
            <p:extLst>
              <p:ext uri="{D42A27DB-BD31-4B8C-83A1-F6EECF244321}">
                <p14:modId xmlns:p14="http://schemas.microsoft.com/office/powerpoint/2010/main" val="1869717608"/>
              </p:ext>
            </p:extLst>
          </p:nvPr>
        </p:nvGraphicFramePr>
        <p:xfrm>
          <a:off x="945550" y="5517232"/>
          <a:ext cx="7226850" cy="1080120"/>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spTree>
    <p:extLst>
      <p:ext uri="{BB962C8B-B14F-4D97-AF65-F5344CB8AC3E}">
        <p14:creationId xmlns:p14="http://schemas.microsoft.com/office/powerpoint/2010/main" val="301710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circle(in)">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3978949244"/>
              </p:ext>
            </p:extLst>
          </p:nvPr>
        </p:nvGraphicFramePr>
        <p:xfrm>
          <a:off x="1138595" y="260649"/>
          <a:ext cx="6840760"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504" y="116632"/>
            <a:ext cx="838046" cy="6618847"/>
          </a:xfrm>
          <a:prstGeom prst="rect">
            <a:avLst/>
          </a:prstGeom>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72400" y="116632"/>
            <a:ext cx="835025" cy="662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148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circle(in)">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2588" y="260649"/>
            <a:ext cx="6840760" cy="936104"/>
          </a:xfrm>
        </p:spPr>
        <p:txBody>
          <a:bodyPr>
            <a:normAutofit fontScale="90000"/>
          </a:bodyPr>
          <a:lstStyle/>
          <a:p>
            <a:r>
              <a:rPr lang="ru-RU" sz="3600" b="1" dirty="0" err="1" smtClean="0">
                <a:solidFill>
                  <a:srgbClr val="FFFF00"/>
                </a:solidFill>
                <a:latin typeface="Times New Roman" panose="02020603050405020304" pitchFamily="18" charset="0"/>
                <a:cs typeface="Times New Roman" panose="02020603050405020304" pitchFamily="18" charset="0"/>
              </a:rPr>
              <a:t>Студенттің</a:t>
            </a:r>
            <a:r>
              <a:rPr lang="ru-RU" sz="3600" b="1" dirty="0" smtClean="0">
                <a:solidFill>
                  <a:srgbClr val="FFFF00"/>
                </a:solidFill>
                <a:latin typeface="Times New Roman" panose="02020603050405020304" pitchFamily="18" charset="0"/>
                <a:cs typeface="Times New Roman" panose="02020603050405020304" pitchFamily="18" charset="0"/>
              </a:rPr>
              <a:t> </a:t>
            </a:r>
            <a:r>
              <a:rPr lang="ru-RU" sz="3600" b="1" dirty="0" err="1" smtClean="0">
                <a:solidFill>
                  <a:srgbClr val="FFFF00"/>
                </a:solidFill>
                <a:latin typeface="Times New Roman" panose="02020603050405020304" pitchFamily="18" charset="0"/>
                <a:cs typeface="Times New Roman" panose="02020603050405020304" pitchFamily="18" charset="0"/>
              </a:rPr>
              <a:t>құқығы</a:t>
            </a:r>
            <a:r>
              <a:rPr lang="ru-RU" sz="3600" b="1" dirty="0" smtClean="0">
                <a:solidFill>
                  <a:srgbClr val="FFFF00"/>
                </a:solidFill>
                <a:latin typeface="Times New Roman" panose="02020603050405020304" pitchFamily="18" charset="0"/>
                <a:cs typeface="Times New Roman" panose="02020603050405020304" pitchFamily="18" charset="0"/>
              </a:rPr>
              <a:t> мен </a:t>
            </a:r>
            <a:r>
              <a:rPr lang="ru-RU" sz="3600" b="1" dirty="0" err="1" smtClean="0">
                <a:solidFill>
                  <a:srgbClr val="FFFF00"/>
                </a:solidFill>
                <a:latin typeface="Times New Roman" panose="02020603050405020304" pitchFamily="18" charset="0"/>
                <a:cs typeface="Times New Roman" panose="02020603050405020304" pitchFamily="18" charset="0"/>
              </a:rPr>
              <a:t>міндеттері</a:t>
            </a:r>
            <a:endParaRPr lang="ru-RU" sz="3600" b="1" dirty="0">
              <a:solidFill>
                <a:srgbClr val="FFFF0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16632"/>
            <a:ext cx="838046" cy="6618847"/>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00" y="116632"/>
            <a:ext cx="835025" cy="662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4239" y="1700808"/>
            <a:ext cx="3639109" cy="3816424"/>
          </a:xfrm>
          <a:prstGeom prst="rect">
            <a:avLst/>
          </a:prstGeom>
        </p:spPr>
      </p:pic>
      <p:sp>
        <p:nvSpPr>
          <p:cNvPr id="5" name="Прямоугольник 4"/>
          <p:cNvSpPr/>
          <p:nvPr/>
        </p:nvSpPr>
        <p:spPr>
          <a:xfrm>
            <a:off x="1005821" y="1157550"/>
            <a:ext cx="3149366" cy="4401205"/>
          </a:xfrm>
          <a:prstGeom prst="rect">
            <a:avLst/>
          </a:prstGeom>
        </p:spPr>
        <p:txBody>
          <a:bodyPr wrap="square">
            <a:spAutoFit/>
          </a:bodyPr>
          <a:lstStyle/>
          <a:p>
            <a:pPr algn="ctr"/>
            <a:r>
              <a:rPr lang="kk-KZ" sz="2000" dirty="0">
                <a:solidFill>
                  <a:schemeClr val="bg1"/>
                </a:solidFill>
                <a:latin typeface="Times New Roman"/>
                <a:ea typeface="Times New Roman"/>
              </a:rPr>
              <a:t>Студенттік өмір – әлеуметтік-демографиялық, шығармашылық түрде дамыған топ, жастардың прогресшіл бөлігі, жеке тұлғаны әлеуметтендірудің ерекше фазасы. Аумақтық шоғырланумен үйлесімдегі жалпы қызмет студенттерде мүдделерінің ортақтығын, топтық сана-сезім, өзіндік субмәдениет пен өмір салтын тудырады</a:t>
            </a:r>
            <a:r>
              <a:rPr lang="kk-KZ" sz="2000" dirty="0" smtClean="0">
                <a:solidFill>
                  <a:schemeClr val="bg1"/>
                </a:solidFill>
                <a:latin typeface="Times New Roman"/>
                <a:ea typeface="Times New Roman"/>
              </a:rPr>
              <a:t>. </a:t>
            </a:r>
            <a:endParaRPr lang="ru-RU"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65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circle(in)">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332656"/>
            <a:ext cx="4294430" cy="3103668"/>
          </a:xfrm>
        </p:spPr>
        <p:txBody>
          <a:bodyPr>
            <a:normAutofit fontScale="90000"/>
          </a:bodyPr>
          <a:lstStyle/>
          <a:p>
            <a:pPr indent="449580">
              <a:spcAft>
                <a:spcPts val="0"/>
              </a:spcAft>
            </a:pPr>
            <a:r>
              <a:rPr lang="kk-KZ" sz="2800" dirty="0">
                <a:solidFill>
                  <a:schemeClr val="bg1"/>
                </a:solidFill>
                <a:latin typeface="Times New Roman"/>
                <a:ea typeface="Times New Roman"/>
              </a:rPr>
              <a:t>Әлеуметтік психологиялық қауымдастық шынайыландырылады және саяси, мәдени-ағартушылық пен тұрмыстық студенттік ұйымдардың қызметімен бекітіледі.  </a:t>
            </a:r>
            <a:r>
              <a:rPr lang="ru-RU" sz="2400" dirty="0">
                <a:latin typeface="Times New Roman"/>
                <a:ea typeface="Times New Roman"/>
              </a:rPr>
              <a:t/>
            </a:r>
            <a:br>
              <a:rPr lang="ru-RU" sz="2400" dirty="0">
                <a:latin typeface="Times New Roman"/>
                <a:ea typeface="Times New Roman"/>
              </a:rPr>
            </a:br>
            <a:endParaRPr lang="ru-RU" sz="2800" dirty="0">
              <a:solidFill>
                <a:schemeClr val="bg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16632"/>
            <a:ext cx="838046" cy="6618847"/>
          </a:xfrm>
          <a:prstGeom prst="rect">
            <a:avLst/>
          </a:prstGeo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116632"/>
            <a:ext cx="835025" cy="662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9547" y="3436324"/>
            <a:ext cx="4344821" cy="3143280"/>
          </a:xfrm>
          <a:prstGeom prst="rect">
            <a:avLst/>
          </a:prstGeom>
        </p:spPr>
      </p:pic>
    </p:spTree>
    <p:extLst>
      <p:ext uri="{BB962C8B-B14F-4D97-AF65-F5344CB8AC3E}">
        <p14:creationId xmlns:p14="http://schemas.microsoft.com/office/powerpoint/2010/main" val="293679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circle(in)">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16632"/>
            <a:ext cx="838046" cy="6618847"/>
          </a:xfrm>
          <a:prstGeom prst="rect">
            <a:avLst/>
          </a:prstGeo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116632"/>
            <a:ext cx="835025" cy="662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Схема 4"/>
          <p:cNvGraphicFramePr/>
          <p:nvPr>
            <p:extLst>
              <p:ext uri="{D42A27DB-BD31-4B8C-83A1-F6EECF244321}">
                <p14:modId xmlns:p14="http://schemas.microsoft.com/office/powerpoint/2010/main" val="2797042532"/>
              </p:ext>
            </p:extLst>
          </p:nvPr>
        </p:nvGraphicFramePr>
        <p:xfrm>
          <a:off x="945550" y="116632"/>
          <a:ext cx="7226850" cy="5040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Схема 7"/>
          <p:cNvGraphicFramePr/>
          <p:nvPr>
            <p:extLst>
              <p:ext uri="{D42A27DB-BD31-4B8C-83A1-F6EECF244321}">
                <p14:modId xmlns:p14="http://schemas.microsoft.com/office/powerpoint/2010/main" val="3776096085"/>
              </p:ext>
            </p:extLst>
          </p:nvPr>
        </p:nvGraphicFramePr>
        <p:xfrm>
          <a:off x="945550" y="620687"/>
          <a:ext cx="7226850" cy="611479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99985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circle(in)">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3050027857"/>
              </p:ext>
            </p:extLst>
          </p:nvPr>
        </p:nvGraphicFramePr>
        <p:xfrm>
          <a:off x="1115616" y="260648"/>
          <a:ext cx="6840760" cy="626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Рисунок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504" y="116632"/>
            <a:ext cx="838046" cy="6618847"/>
          </a:xfrm>
          <a:prstGeom prst="rect">
            <a:avLst/>
          </a:prstGeom>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72400" y="116632"/>
            <a:ext cx="835025" cy="662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830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circle(in)">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1492548394"/>
              </p:ext>
            </p:extLst>
          </p:nvPr>
        </p:nvGraphicFramePr>
        <p:xfrm>
          <a:off x="1043608" y="332656"/>
          <a:ext cx="6840760"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504" y="116632"/>
            <a:ext cx="838046" cy="6618847"/>
          </a:xfrm>
          <a:prstGeom prst="rect">
            <a:avLst/>
          </a:prstGeom>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72400" y="116632"/>
            <a:ext cx="835025" cy="662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991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circle(in)">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4292364478"/>
              </p:ext>
            </p:extLst>
          </p:nvPr>
        </p:nvGraphicFramePr>
        <p:xfrm>
          <a:off x="945550" y="332656"/>
          <a:ext cx="7010826"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504" y="116632"/>
            <a:ext cx="838046" cy="6618847"/>
          </a:xfrm>
          <a:prstGeom prst="rect">
            <a:avLst/>
          </a:prstGeom>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72400" y="116632"/>
            <a:ext cx="835025" cy="662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123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circle(in)">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2083360372"/>
              </p:ext>
            </p:extLst>
          </p:nvPr>
        </p:nvGraphicFramePr>
        <p:xfrm>
          <a:off x="1115616" y="404664"/>
          <a:ext cx="6840760"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504" y="116632"/>
            <a:ext cx="838046" cy="6618847"/>
          </a:xfrm>
          <a:prstGeom prst="rect">
            <a:avLst/>
          </a:prstGeom>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72400" y="116632"/>
            <a:ext cx="835025" cy="662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421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circle(in)">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404664"/>
            <a:ext cx="2880320" cy="5904656"/>
          </a:xfrm>
        </p:spPr>
        <p:txBody>
          <a:bodyPr>
            <a:noAutofit/>
          </a:bodyPr>
          <a:lstStyle/>
          <a:p>
            <a:pPr indent="431800" algn="l">
              <a:spcAft>
                <a:spcPts val="0"/>
              </a:spcAft>
              <a:tabLst>
                <a:tab pos="914400" algn="l"/>
              </a:tabLst>
            </a:pPr>
            <a:r>
              <a:rPr lang="kk-KZ" sz="2400" dirty="0">
                <a:solidFill>
                  <a:schemeClr val="bg1"/>
                </a:solidFill>
                <a:latin typeface="Times New Roman"/>
                <a:ea typeface="Times New Roman"/>
              </a:rPr>
              <a:t>ҚР Президенті Н.Ә. Назарбаев «Қазақстан жолы – 2050: Бір мақсат, бір мүдде, бір болашақ» Қазақстан халқына Жолдауында «Біз қазақстандықтардың ел болашағының тұтқасын нық ұстауы үшін «Қазақстан-2050» Стратегиясын қабылдадық» - деп атап өтті </a:t>
            </a:r>
            <a:r>
              <a:rPr lang="kk-KZ" sz="2400" dirty="0">
                <a:solidFill>
                  <a:schemeClr val="bg1"/>
                </a:solidFill>
                <a:latin typeface="Times New Roman"/>
                <a:ea typeface="Calibri"/>
              </a:rPr>
              <a:t>[2]</a:t>
            </a:r>
            <a:r>
              <a:rPr lang="kk-KZ" sz="2400" dirty="0">
                <a:solidFill>
                  <a:schemeClr val="bg1"/>
                </a:solidFill>
                <a:latin typeface="Times New Roman"/>
                <a:ea typeface="Times New Roman"/>
              </a:rPr>
              <a:t>.</a:t>
            </a:r>
            <a:r>
              <a:rPr lang="ru-RU" sz="2400" dirty="0">
                <a:latin typeface="Times New Roman"/>
                <a:ea typeface="Times New Roman"/>
              </a:rPr>
              <a:t/>
            </a:r>
            <a:br>
              <a:rPr lang="ru-RU" sz="2400" dirty="0">
                <a:latin typeface="Times New Roman"/>
                <a:ea typeface="Times New Roman"/>
              </a:rPr>
            </a:br>
            <a:endParaRPr lang="ru-RU" sz="2500" dirty="0">
              <a:solidFill>
                <a:schemeClr val="bg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16632"/>
            <a:ext cx="838046" cy="6618847"/>
          </a:xfrm>
          <a:prstGeom prst="rect">
            <a:avLst/>
          </a:prstGeo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116632"/>
            <a:ext cx="835025" cy="662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2802" y="620688"/>
            <a:ext cx="3722731" cy="5544616"/>
          </a:xfrm>
          <a:prstGeom prst="rect">
            <a:avLst/>
          </a:prstGeom>
        </p:spPr>
      </p:pic>
    </p:spTree>
    <p:extLst>
      <p:ext uri="{BB962C8B-B14F-4D97-AF65-F5344CB8AC3E}">
        <p14:creationId xmlns:p14="http://schemas.microsoft.com/office/powerpoint/2010/main" val="221402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circle(in)">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2179739572"/>
              </p:ext>
            </p:extLst>
          </p:nvPr>
        </p:nvGraphicFramePr>
        <p:xfrm>
          <a:off x="1138595" y="116633"/>
          <a:ext cx="6840760" cy="6618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504" y="116632"/>
            <a:ext cx="838046" cy="6618847"/>
          </a:xfrm>
          <a:prstGeom prst="rect">
            <a:avLst/>
          </a:prstGeom>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72400" y="116632"/>
            <a:ext cx="835025" cy="662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001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circle(in)">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3965315626"/>
              </p:ext>
            </p:extLst>
          </p:nvPr>
        </p:nvGraphicFramePr>
        <p:xfrm>
          <a:off x="945550" y="260648"/>
          <a:ext cx="7226850"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504" y="116632"/>
            <a:ext cx="838046" cy="6618847"/>
          </a:xfrm>
          <a:prstGeom prst="rect">
            <a:avLst/>
          </a:prstGeom>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72400" y="116632"/>
            <a:ext cx="835025" cy="662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035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circle(in)">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430409314"/>
              </p:ext>
            </p:extLst>
          </p:nvPr>
        </p:nvGraphicFramePr>
        <p:xfrm>
          <a:off x="1138595" y="116632"/>
          <a:ext cx="6840760" cy="66188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504" y="116632"/>
            <a:ext cx="838046" cy="6618847"/>
          </a:xfrm>
          <a:prstGeom prst="rect">
            <a:avLst/>
          </a:prstGeom>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72400" y="116632"/>
            <a:ext cx="835025" cy="662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61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circle(in)">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945960916"/>
              </p:ext>
            </p:extLst>
          </p:nvPr>
        </p:nvGraphicFramePr>
        <p:xfrm>
          <a:off x="1138595" y="332656"/>
          <a:ext cx="6840760"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504" y="116632"/>
            <a:ext cx="838046" cy="6618847"/>
          </a:xfrm>
          <a:prstGeom prst="rect">
            <a:avLst/>
          </a:prstGeom>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72400" y="116632"/>
            <a:ext cx="835025" cy="662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696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circle(in)">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2852076125"/>
              </p:ext>
            </p:extLst>
          </p:nvPr>
        </p:nvGraphicFramePr>
        <p:xfrm>
          <a:off x="945550" y="116632"/>
          <a:ext cx="7226850" cy="6741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Рисунок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504" y="116632"/>
            <a:ext cx="838046" cy="6618847"/>
          </a:xfrm>
          <a:prstGeom prst="rect">
            <a:avLst/>
          </a:prstGeom>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72400" y="116632"/>
            <a:ext cx="835025" cy="662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1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circle(in)">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TotalTime>
  <Words>1201</Words>
  <Application>Microsoft Office PowerPoint</Application>
  <PresentationFormat>Экран (4:3)</PresentationFormat>
  <Paragraphs>47</Paragraphs>
  <Slides>17</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     БІЛІМ ЖӘНЕ ҒЫЛЫМ САЛАСЫНДАҒЫ ҚАЗАҚСТАН РЕСПУБЛИКАСЫ ЗАҢНАМАСЫ. СТУДЕНТТЕРДІҢ ҚҰҚЫҒЫ МЕН МІНДЕТТЕРІ    </vt:lpstr>
      <vt:lpstr>Презентация PowerPoint</vt:lpstr>
      <vt:lpstr>Презентация PowerPoint</vt:lpstr>
      <vt:lpstr>ҚР Президенті Н.Ә. Назарбаев «Қазақстан жолы – 2050: Бір мақсат, бір мүдде, бір болашақ» Қазақстан халқына Жолдауында «Біз қазақстандықтардың ел болашағының тұтқасын нық ұстауы үшін «Қазақстан-2050» Стратегиясын қабылдадық» - деп атап өтті [2].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Студенттің құқығы мен міндеттері</vt:lpstr>
      <vt:lpstr>Әлеуметтік психологиялық қауымдастық шынайыландырылады және саяси, мәдени-ағартушылық пен тұрмыстық студенттік ұйымдардың қызметімен бекітіледі.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Admin</cp:lastModifiedBy>
  <cp:revision>44</cp:revision>
  <dcterms:created xsi:type="dcterms:W3CDTF">2014-05-01T15:55:45Z</dcterms:created>
  <dcterms:modified xsi:type="dcterms:W3CDTF">2014-09-26T07:29:28Z</dcterms:modified>
</cp:coreProperties>
</file>